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8" r:id="rId2"/>
    <p:sldId id="271" r:id="rId3"/>
    <p:sldId id="311" r:id="rId4"/>
    <p:sldId id="261" r:id="rId5"/>
    <p:sldId id="325" r:id="rId6"/>
    <p:sldId id="331" r:id="rId7"/>
    <p:sldId id="337" r:id="rId8"/>
    <p:sldId id="338" r:id="rId9"/>
    <p:sldId id="339" r:id="rId10"/>
    <p:sldId id="315" r:id="rId11"/>
    <p:sldId id="310" r:id="rId12"/>
    <p:sldId id="328" r:id="rId13"/>
    <p:sldId id="329" r:id="rId14"/>
    <p:sldId id="335" r:id="rId15"/>
    <p:sldId id="336" r:id="rId16"/>
  </p:sldIdLst>
  <p:sldSz cx="7772400" cy="100584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70">
          <p15:clr>
            <a:srgbClr val="A4A3A4"/>
          </p15:clr>
        </p15:guide>
        <p15:guide id="4" pos="180">
          <p15:clr>
            <a:srgbClr val="A4A3A4"/>
          </p15:clr>
        </p15:guide>
        <p15:guide id="5" orient="horz" pos="628">
          <p15:clr>
            <a:srgbClr val="A4A3A4"/>
          </p15:clr>
        </p15:guide>
        <p15:guide id="6" orient="horz" pos="401">
          <p15:clr>
            <a:srgbClr val="A4A3A4"/>
          </p15:clr>
        </p15:guide>
        <p15:guide id="7" pos="48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 id="7" name="Microsoft" initials="M" lastIdx="9" clrIdx="7"/>
  <p:cmAuthor id="1" name="zrt" initials="z" lastIdx="4" clrIdx="1"/>
  <p:cmAuthor id="2" name="think" initials="t" lastIdx="22" clrIdx="2"/>
  <p:cmAuthor id="3" name="Larry Xu" initials="LX" lastIdx="2" clrIdx="3"/>
  <p:cmAuthor id="4" name="Tana" initials="T" lastIdx="24" clrIdx="4"/>
  <p:cmAuthor id="5" name="Administrator" initials="A" lastIdx="2" clrIdx="5"/>
  <p:cmAuthor id="6" name="王宇" initials="WY" lastIdx="2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99810" autoAdjust="0"/>
  </p:normalViewPr>
  <p:slideViewPr>
    <p:cSldViewPr>
      <p:cViewPr>
        <p:scale>
          <a:sx n="90" d="100"/>
          <a:sy n="90" d="100"/>
        </p:scale>
        <p:origin x="1296" y="-252"/>
      </p:cViewPr>
      <p:guideLst>
        <p:guide orient="horz" pos="2160"/>
        <p:guide pos="2880"/>
        <p:guide orient="horz" pos="2170"/>
        <p:guide pos="180"/>
        <p:guide orient="horz" pos="628"/>
        <p:guide orient="horz" pos="401"/>
        <p:guide pos="48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D2B8B1C-DDEA-481D-B816-7261ECE7FD9D}" type="datetimeFigureOut">
              <a:rPr lang="en-US" smtClean="0"/>
              <a:pPr/>
              <a:t>7/12/2019</a:t>
            </a:fld>
            <a:endParaRPr lang="en-US"/>
          </a:p>
        </p:txBody>
      </p:sp>
      <p:sp>
        <p:nvSpPr>
          <p:cNvPr id="4" name="Slide Image Placeholder 3"/>
          <p:cNvSpPr>
            <a:spLocks noGrp="1" noRot="1" noChangeAspect="1"/>
          </p:cNvSpPr>
          <p:nvPr>
            <p:ph type="sldImg" idx="2"/>
          </p:nvPr>
        </p:nvSpPr>
        <p:spPr>
          <a:xfrm>
            <a:off x="1938338" y="739775"/>
            <a:ext cx="2859087"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B469BBF-664A-413C-B9D5-6379ABABB1AE}" type="slidenum">
              <a:rPr lang="en-US" smtClean="0"/>
              <a:pPr/>
              <a:t>‹#›</a:t>
            </a:fld>
            <a:endParaRPr lang="en-US"/>
          </a:p>
        </p:txBody>
      </p:sp>
    </p:spTree>
    <p:extLst>
      <p:ext uri="{BB962C8B-B14F-4D97-AF65-F5344CB8AC3E}">
        <p14:creationId xmlns:p14="http://schemas.microsoft.com/office/powerpoint/2010/main" val="402222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469BBF-664A-413C-B9D5-6379ABABB1AE}" type="slidenum">
              <a:rPr lang="en-US" smtClean="0"/>
              <a:pPr/>
              <a:t>4</a:t>
            </a:fld>
            <a:endParaRPr lang="en-US"/>
          </a:p>
        </p:txBody>
      </p:sp>
    </p:spTree>
    <p:extLst>
      <p:ext uri="{BB962C8B-B14F-4D97-AF65-F5344CB8AC3E}">
        <p14:creationId xmlns:p14="http://schemas.microsoft.com/office/powerpoint/2010/main" val="250439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469BBF-664A-413C-B9D5-6379ABABB1AE}" type="slidenum">
              <a:rPr lang="en-US" smtClean="0"/>
              <a:pPr/>
              <a:t>5</a:t>
            </a:fld>
            <a:endParaRPr lang="en-US"/>
          </a:p>
        </p:txBody>
      </p:sp>
    </p:spTree>
    <p:extLst>
      <p:ext uri="{BB962C8B-B14F-4D97-AF65-F5344CB8AC3E}">
        <p14:creationId xmlns:p14="http://schemas.microsoft.com/office/powerpoint/2010/main" val="384340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469BBF-664A-413C-B9D5-6379ABABB1AE}" type="slidenum">
              <a:rPr lang="en-US" smtClean="0"/>
              <a:pPr/>
              <a:t>6</a:t>
            </a:fld>
            <a:endParaRPr lang="en-US"/>
          </a:p>
        </p:txBody>
      </p:sp>
    </p:spTree>
    <p:extLst>
      <p:ext uri="{BB962C8B-B14F-4D97-AF65-F5344CB8AC3E}">
        <p14:creationId xmlns:p14="http://schemas.microsoft.com/office/powerpoint/2010/main" val="384340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424135" y="9734550"/>
            <a:ext cx="6870382" cy="1905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8" name="Freeform 3"/>
          <p:cNvSpPr/>
          <p:nvPr/>
        </p:nvSpPr>
        <p:spPr>
          <a:xfrm>
            <a:off x="176784" y="152400"/>
            <a:ext cx="7418832" cy="1495425"/>
          </a:xfrm>
          <a:custGeom>
            <a:avLst/>
            <a:gdLst>
              <a:gd name="connsiteX0" fmla="*/ 0 w 7418832"/>
              <a:gd name="connsiteY0" fmla="*/ 657225 h 657225"/>
              <a:gd name="connsiteX1" fmla="*/ 7418832 w 7418832"/>
              <a:gd name="connsiteY1" fmla="*/ 657225 h 657225"/>
              <a:gd name="connsiteX2" fmla="*/ 7418832 w 7418832"/>
              <a:gd name="connsiteY2" fmla="*/ 0 h 657225"/>
              <a:gd name="connsiteX3" fmla="*/ 0 w 7418832"/>
              <a:gd name="connsiteY3" fmla="*/ 0 h 657225"/>
              <a:gd name="connsiteX4" fmla="*/ 0 w 7418832"/>
              <a:gd name="connsiteY4" fmla="*/ 657225 h 6572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418832" h="657225">
                <a:moveTo>
                  <a:pt x="0" y="657225"/>
                </a:moveTo>
                <a:lnTo>
                  <a:pt x="7418832" y="657225"/>
                </a:lnTo>
                <a:lnTo>
                  <a:pt x="7418832" y="0"/>
                </a:lnTo>
                <a:lnTo>
                  <a:pt x="0" y="0"/>
                </a:lnTo>
                <a:lnTo>
                  <a:pt x="0" y="657225"/>
                </a:lnTo>
              </a:path>
            </a:pathLst>
          </a:custGeom>
          <a:gradFill>
            <a:gsLst>
              <a:gs pos="0">
                <a:srgbClr val="0070C0"/>
              </a:gs>
              <a:gs pos="25000">
                <a:srgbClr val="21D6E0"/>
              </a:gs>
              <a:gs pos="75000">
                <a:srgbClr val="0087E6"/>
              </a:gs>
              <a:gs pos="100000">
                <a:srgbClr val="005CBF"/>
              </a:gs>
            </a:gsLst>
            <a:path path="rect">
              <a:fillToRect l="100000" t="100000"/>
            </a:path>
          </a:gradFill>
          <a:ln w="12700">
            <a:solidFill>
              <a:schemeClr val="tx2">
                <a:lumMod val="20000"/>
                <a:lumOff val="80000"/>
                <a:alpha val="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0" name="TextBox 1"/>
          <p:cNvSpPr txBox="1"/>
          <p:nvPr/>
        </p:nvSpPr>
        <p:spPr>
          <a:xfrm>
            <a:off x="381000" y="404336"/>
            <a:ext cx="4724400" cy="738664"/>
          </a:xfrm>
          <a:prstGeom prst="rect">
            <a:avLst/>
          </a:prstGeom>
          <a:noFill/>
        </p:spPr>
        <p:txBody>
          <a:bodyPr wrap="square" lIns="0" tIns="0" rIns="0" rtlCol="0">
            <a:spAutoFit/>
          </a:bodyPr>
          <a:lstStyle/>
          <a:p>
            <a:pPr algn="ctr">
              <a:lnSpc>
                <a:spcPts val="2700"/>
              </a:lnSpc>
            </a:pPr>
            <a:r>
              <a:rPr lang="en-US" altLang="zh-CN" sz="2000" dirty="0">
                <a:solidFill>
                  <a:srgbClr val="FFFFFF"/>
                </a:solidFill>
                <a:latin typeface="华文细黑" pitchFamily="2" charset="-122"/>
                <a:ea typeface="华文细黑" pitchFamily="2" charset="-122"/>
                <a:cs typeface="Garamond" pitchFamily="18" charset="0"/>
              </a:rPr>
              <a:t>ZRGC Overseas Investment SEA I</a:t>
            </a:r>
          </a:p>
          <a:p>
            <a:pPr algn="ctr">
              <a:lnSpc>
                <a:spcPts val="2700"/>
              </a:lnSpc>
            </a:pPr>
            <a:r>
              <a:rPr lang="en-US" altLang="zh-CN" sz="2000" dirty="0" smtClean="0">
                <a:solidFill>
                  <a:srgbClr val="FFFFFF"/>
                </a:solidFill>
                <a:latin typeface="华文细黑" pitchFamily="2" charset="-122"/>
                <a:ea typeface="华文细黑" pitchFamily="2" charset="-122"/>
                <a:cs typeface="Garamond" pitchFamily="18" charset="0"/>
              </a:rPr>
              <a:t>2019</a:t>
            </a:r>
            <a:r>
              <a:rPr lang="zh-CN" altLang="en-US" sz="2000" dirty="0" smtClean="0">
                <a:solidFill>
                  <a:srgbClr val="FFFFFF"/>
                </a:solidFill>
                <a:latin typeface="华文细黑" pitchFamily="2" charset="-122"/>
                <a:ea typeface="华文细黑" pitchFamily="2" charset="-122"/>
                <a:cs typeface="Garamond" pitchFamily="18" charset="0"/>
              </a:rPr>
              <a:t>年第二季</a:t>
            </a:r>
            <a:r>
              <a:rPr lang="zh-CN" altLang="en-US" sz="2000" dirty="0">
                <a:solidFill>
                  <a:srgbClr val="FFFFFF"/>
                </a:solidFill>
                <a:latin typeface="华文细黑" pitchFamily="2" charset="-122"/>
                <a:ea typeface="华文细黑" pitchFamily="2" charset="-122"/>
                <a:cs typeface="Garamond" pitchFamily="18" charset="0"/>
              </a:rPr>
              <a:t>度报告</a:t>
            </a:r>
            <a:endParaRPr lang="en-US" altLang="zh-CN" sz="2000" dirty="0">
              <a:solidFill>
                <a:srgbClr val="FFFFFF"/>
              </a:solidFill>
              <a:latin typeface="华文细黑" pitchFamily="2" charset="-122"/>
              <a:ea typeface="华文细黑" pitchFamily="2" charset="-122"/>
              <a:cs typeface="Garamond" pitchFamily="18" charset="0"/>
            </a:endParaRPr>
          </a:p>
        </p:txBody>
      </p:sp>
      <p:sp>
        <p:nvSpPr>
          <p:cNvPr id="41" name="页脚占位符 40"/>
          <p:cNvSpPr>
            <a:spLocks noGrp="1"/>
          </p:cNvSpPr>
          <p:nvPr>
            <p:ph type="ftr" sz="quarter" idx="11"/>
          </p:nvPr>
        </p:nvSpPr>
        <p:spPr>
          <a:xfrm>
            <a:off x="2438400" y="9693275"/>
            <a:ext cx="2895600" cy="365125"/>
          </a:xfrm>
        </p:spPr>
        <p:txBody>
          <a:bodyPr/>
          <a:lstStyle/>
          <a:p>
            <a:fld id="{DC309E4D-3857-4424-91BA-EBDCFA416179}" type="slidenum">
              <a:rPr lang="en-US" smtClean="0">
                <a:latin typeface="华文细黑" pitchFamily="2" charset="-122"/>
                <a:ea typeface="华文细黑" pitchFamily="2" charset="-122"/>
              </a:rPr>
              <a:pPr/>
              <a:t>1</a:t>
            </a:fld>
            <a:endParaRPr lang="en-US" dirty="0">
              <a:latin typeface="华文细黑" pitchFamily="2" charset="-122"/>
              <a:ea typeface="华文细黑" pitchFamily="2" charset="-122"/>
            </a:endParaRPr>
          </a:p>
        </p:txBody>
      </p:sp>
      <p:sp>
        <p:nvSpPr>
          <p:cNvPr id="29" name="TextBox 1"/>
          <p:cNvSpPr txBox="1"/>
          <p:nvPr/>
        </p:nvSpPr>
        <p:spPr>
          <a:xfrm>
            <a:off x="381000" y="1170634"/>
            <a:ext cx="5105400" cy="392415"/>
          </a:xfrm>
          <a:prstGeom prst="rect">
            <a:avLst/>
          </a:prstGeom>
          <a:noFill/>
        </p:spPr>
        <p:txBody>
          <a:bodyPr wrap="square" lIns="0" tIns="0" rIns="0" rtlCol="0">
            <a:spAutoFit/>
          </a:bodyPr>
          <a:lstStyle/>
          <a:p>
            <a:pPr>
              <a:lnSpc>
                <a:spcPts val="2700"/>
              </a:lnSpc>
            </a:pPr>
            <a:r>
              <a:rPr lang="zh-CN" altLang="en-US" sz="1600" dirty="0">
                <a:solidFill>
                  <a:srgbClr val="FFFFFF"/>
                </a:solidFill>
                <a:latin typeface="华文细黑" pitchFamily="2" charset="-122"/>
                <a:ea typeface="华文细黑" pitchFamily="2" charset="-122"/>
                <a:cs typeface="Garamond" pitchFamily="18" charset="0"/>
              </a:rPr>
              <a:t>基金管理人：</a:t>
            </a:r>
            <a:r>
              <a:rPr lang="en-US" altLang="zh-CN" sz="1600" dirty="0">
                <a:solidFill>
                  <a:srgbClr val="FFFFFF"/>
                </a:solidFill>
                <a:latin typeface="华文细黑" pitchFamily="2" charset="-122"/>
                <a:ea typeface="华文细黑" pitchFamily="2" charset="-122"/>
                <a:cs typeface="Garamond" pitchFamily="18" charset="0"/>
              </a:rPr>
              <a:t>ZRGC Overseas Management  Limited</a:t>
            </a:r>
          </a:p>
        </p:txBody>
      </p:sp>
      <p:graphicFrame>
        <p:nvGraphicFramePr>
          <p:cNvPr id="34" name="Group 7"/>
          <p:cNvGraphicFramePr>
            <a:graphicFrameLocks noGrp="1"/>
          </p:cNvGraphicFramePr>
          <p:nvPr>
            <p:extLst>
              <p:ext uri="{D42A27DB-BD31-4B8C-83A1-F6EECF244321}">
                <p14:modId xmlns:p14="http://schemas.microsoft.com/office/powerpoint/2010/main" val="585603950"/>
              </p:ext>
            </p:extLst>
          </p:nvPr>
        </p:nvGraphicFramePr>
        <p:xfrm>
          <a:off x="304800" y="3035621"/>
          <a:ext cx="7162800" cy="4422471"/>
        </p:xfrm>
        <a:graphic>
          <a:graphicData uri="http://schemas.openxmlformats.org/drawingml/2006/table">
            <a:tbl>
              <a:tblPr>
                <a:tableStyleId>{3C2FFA5D-87B4-456A-9821-1D502468CF0F}</a:tableStyleId>
              </a:tblPr>
              <a:tblGrid>
                <a:gridCol w="1447800">
                  <a:extLst>
                    <a:ext uri="{9D8B030D-6E8A-4147-A177-3AD203B41FA5}">
                      <a16:colId xmlns="" xmlns:a16="http://schemas.microsoft.com/office/drawing/2014/main" val="20000"/>
                    </a:ext>
                  </a:extLst>
                </a:gridCol>
                <a:gridCol w="5715000">
                  <a:extLst>
                    <a:ext uri="{9D8B030D-6E8A-4147-A177-3AD203B41FA5}">
                      <a16:colId xmlns="" xmlns:a16="http://schemas.microsoft.com/office/drawing/2014/main" val="20001"/>
                    </a:ext>
                  </a:extLst>
                </a:gridCol>
              </a:tblGrid>
              <a:tr h="302675">
                <a:tc>
                  <a:txBody>
                    <a:bodyPr/>
                    <a:lstStyle/>
                    <a:p>
                      <a:r>
                        <a:rPr lang="zh-CN" altLang="en-US" sz="1400" b="0" i="0" dirty="0">
                          <a:solidFill>
                            <a:schemeClr val="tx1"/>
                          </a:solidFill>
                          <a:latin typeface="华文细黑" pitchFamily="2" charset="-122"/>
                          <a:ea typeface="华文细黑" pitchFamily="2" charset="-122"/>
                          <a:cs typeface="Times New Roman" pitchFamily="18" charset="0"/>
                        </a:rPr>
                        <a:t>基金名称</a:t>
                      </a:r>
                    </a:p>
                  </a:txBody>
                  <a:tcPr marL="106309" marR="106309" marT="46819" marB="46819" anchor="ctr" horzOverflow="overflow"/>
                </a:tc>
                <a:tc>
                  <a:txBody>
                    <a:bodyPr/>
                    <a:lstStyle/>
                    <a:p>
                      <a:r>
                        <a:rPr lang="en-US" altLang="zh-CN" sz="1400" dirty="0">
                          <a:solidFill>
                            <a:schemeClr val="tx1"/>
                          </a:solidFill>
                          <a:latin typeface="华文细黑" pitchFamily="2" charset="-122"/>
                          <a:ea typeface="华文细黑" pitchFamily="2" charset="-122"/>
                          <a:cs typeface="Times New Roman" pitchFamily="18" charset="0"/>
                        </a:rPr>
                        <a:t>ZRGC Overseas Investment SEA I</a:t>
                      </a:r>
                      <a:endParaRPr lang="zh-CN" altLang="en-US" sz="1400" dirty="0">
                        <a:solidFill>
                          <a:schemeClr val="tx1"/>
                        </a:solidFill>
                        <a:latin typeface="华文细黑" pitchFamily="2" charset="-122"/>
                        <a:ea typeface="华文细黑" pitchFamily="2" charset="-122"/>
                        <a:cs typeface="Times New Roman" pitchFamily="18" charset="0"/>
                      </a:endParaRPr>
                    </a:p>
                  </a:txBody>
                  <a:tcPr marL="106309" marR="106309" marT="46819" marB="46819" anchor="ctr" horzOverflow="overflow"/>
                </a:tc>
                <a:extLst>
                  <a:ext uri="{0D108BD9-81ED-4DB2-BD59-A6C34878D82A}">
                    <a16:rowId xmlns="" xmlns:a16="http://schemas.microsoft.com/office/drawing/2014/main" val="10000"/>
                  </a:ext>
                </a:extLst>
              </a:tr>
              <a:tr h="302675">
                <a:tc>
                  <a:txBody>
                    <a:bodyPr/>
                    <a:lstStyle/>
                    <a:p>
                      <a:pPr marL="0" algn="l" defTabSz="914400" rtl="0" eaLnBrk="1" latinLnBrk="0" hangingPunct="1"/>
                      <a:r>
                        <a:rPr lang="zh-CN" altLang="en-US" sz="1400" kern="1200" dirty="0">
                          <a:solidFill>
                            <a:schemeClr val="tx1"/>
                          </a:solidFill>
                          <a:latin typeface="华文细黑" pitchFamily="2" charset="-122"/>
                          <a:ea typeface="华文细黑" pitchFamily="2" charset="-122"/>
                          <a:cs typeface="Times New Roman" pitchFamily="18" charset="0"/>
                        </a:rPr>
                        <a:t>基金类型</a:t>
                      </a:r>
                    </a:p>
                  </a:txBody>
                  <a:tcPr marL="106309" marR="106309" marT="46819" marB="46819" anchor="ctr" horzOverflow="overflow"/>
                </a:tc>
                <a:tc>
                  <a:txBody>
                    <a:bodyPr/>
                    <a:lstStyle/>
                    <a:p>
                      <a:pPr marL="0" algn="l" defTabSz="914400" rtl="0" eaLnBrk="1" latinLnBrk="0" hangingPunct="1"/>
                      <a:r>
                        <a:rPr lang="zh-CN" altLang="en-US" sz="1400" kern="1200" dirty="0">
                          <a:solidFill>
                            <a:schemeClr val="tx1"/>
                          </a:solidFill>
                          <a:latin typeface="华文细黑" pitchFamily="2" charset="-122"/>
                          <a:ea typeface="华文细黑" pitchFamily="2" charset="-122"/>
                          <a:cs typeface="Times New Roman" pitchFamily="18" charset="0"/>
                        </a:rPr>
                        <a:t>开曼有限责任公司</a:t>
                      </a:r>
                    </a:p>
                  </a:txBody>
                  <a:tcPr marL="106309" marR="106309" marT="46819" marB="46819" anchor="ctr" horzOverflow="overflow"/>
                </a:tc>
                <a:extLst>
                  <a:ext uri="{0D108BD9-81ED-4DB2-BD59-A6C34878D82A}">
                    <a16:rowId xmlns="" xmlns:a16="http://schemas.microsoft.com/office/drawing/2014/main" val="10001"/>
                  </a:ext>
                </a:extLst>
              </a:tr>
              <a:tr h="333315">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管理股东</a:t>
                      </a:r>
                    </a:p>
                  </a:txBody>
                  <a:tcPr marL="106309" marR="106309" marT="46819" marB="46819" anchor="ctr" horzOverflow="overflow"/>
                </a:tc>
                <a:tc>
                  <a:txBody>
                    <a:bodyPr/>
                    <a:lstStyle/>
                    <a:p>
                      <a:pPr marL="0" marR="0" lvl="0" indent="0" algn="l" defTabSz="914400" rtl="0" eaLnBrk="1" fontAlgn="b" latinLnBrk="0" hangingPunct="1">
                        <a:lnSpc>
                          <a:spcPct val="114000"/>
                        </a:lnSpc>
                        <a:spcBef>
                          <a:spcPct val="0"/>
                        </a:spcBef>
                        <a:spcAft>
                          <a:spcPct val="0"/>
                        </a:spcAft>
                        <a:buClrTx/>
                        <a:buSzTx/>
                        <a:buFontTx/>
                        <a:buNone/>
                        <a:tabLst/>
                      </a:pPr>
                      <a:r>
                        <a:rPr lang="en-US" altLang="zh-CN" sz="1400" kern="1200" dirty="0">
                          <a:solidFill>
                            <a:schemeClr val="tx1"/>
                          </a:solidFill>
                          <a:latin typeface="华文细黑" pitchFamily="2" charset="-122"/>
                          <a:ea typeface="华文细黑" pitchFamily="2" charset="-122"/>
                          <a:cs typeface="Times New Roman" pitchFamily="18" charset="0"/>
                          <a:sym typeface="Arial" pitchFamily="34" charset="0"/>
                        </a:rPr>
                        <a:t>ZRGC Overseas Management Limited</a:t>
                      </a:r>
                    </a:p>
                  </a:txBody>
                  <a:tcPr marL="106309" marR="106309" marT="46819" marB="46819" anchor="ctr" horzOverflow="overflow"/>
                </a:tc>
                <a:extLst>
                  <a:ext uri="{0D108BD9-81ED-4DB2-BD59-A6C34878D82A}">
                    <a16:rowId xmlns="" xmlns:a16="http://schemas.microsoft.com/office/drawing/2014/main" val="10002"/>
                  </a:ext>
                </a:extLst>
              </a:tr>
              <a:tr h="333315">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基金实际管理人</a:t>
                      </a:r>
                    </a:p>
                  </a:txBody>
                  <a:tcPr marL="106309" marR="106309" marT="46819" marB="46819" anchor="ctr" horzOverflow="overflow"/>
                </a:tc>
                <a:tc>
                  <a:txBody>
                    <a:bodyPr/>
                    <a:lstStyle/>
                    <a:p>
                      <a:pPr marL="0" marR="0" lvl="0" indent="0" algn="l" defTabSz="914400" rtl="0" eaLnBrk="1" fontAlgn="b" latinLnBrk="0" hangingPunct="1">
                        <a:lnSpc>
                          <a:spcPct val="114000"/>
                        </a:lnSpc>
                        <a:spcBef>
                          <a:spcPct val="0"/>
                        </a:spcBef>
                        <a:spcAft>
                          <a:spcPct val="0"/>
                        </a:spcAft>
                        <a:buClrTx/>
                        <a:buSzTx/>
                        <a:buFontTx/>
                        <a:buNone/>
                        <a:tabLst/>
                        <a:defRPr/>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中融长河资本投资管理有限公司</a:t>
                      </a:r>
                    </a:p>
                    <a:p>
                      <a:pPr marL="0" marR="0" lvl="0" indent="0" algn="l" defTabSz="914400" rtl="0" eaLnBrk="1" fontAlgn="b"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盛世神州海外投资管理有限公司</a:t>
                      </a:r>
                    </a:p>
                  </a:txBody>
                  <a:tcPr marL="106309" marR="106309" marT="46819" marB="46819" anchor="ctr" horzOverflow="overflow"/>
                </a:tc>
                <a:extLst>
                  <a:ext uri="{0D108BD9-81ED-4DB2-BD59-A6C34878D82A}">
                    <a16:rowId xmlns="" xmlns:a16="http://schemas.microsoft.com/office/drawing/2014/main" val="10003"/>
                  </a:ext>
                </a:extLst>
              </a:tr>
              <a:tr h="333315">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基金规模</a:t>
                      </a:r>
                    </a:p>
                  </a:txBody>
                  <a:tcPr marL="106309" marR="106309" marT="46819" marB="46819" anchor="ctr" horzOverflow="overflow"/>
                </a:tc>
                <a:tc>
                  <a:txBody>
                    <a:bodyPr/>
                    <a:lstStyle/>
                    <a:p>
                      <a:pPr marL="0" marR="0" lvl="0" indent="0" algn="l" defTabSz="914400" rtl="0" eaLnBrk="1" fontAlgn="b" latinLnBrk="0" hangingPunct="1">
                        <a:lnSpc>
                          <a:spcPct val="114000"/>
                        </a:lnSpc>
                        <a:spcBef>
                          <a:spcPct val="0"/>
                        </a:spcBef>
                        <a:spcAft>
                          <a:spcPct val="0"/>
                        </a:spcAft>
                        <a:buClrTx/>
                        <a:buSzTx/>
                        <a:buFontTx/>
                        <a:buNone/>
                        <a:tabLst/>
                      </a:pPr>
                      <a:r>
                        <a:rPr lang="en-US" altLang="zh-CN" sz="1400" kern="1200" dirty="0">
                          <a:solidFill>
                            <a:schemeClr val="tx1"/>
                          </a:solidFill>
                          <a:latin typeface="华文细黑" pitchFamily="2" charset="-122"/>
                          <a:ea typeface="华文细黑" pitchFamily="2" charset="-122"/>
                          <a:cs typeface="Times New Roman" pitchFamily="18" charset="0"/>
                          <a:sym typeface="Arial" pitchFamily="34" charset="0"/>
                        </a:rPr>
                        <a:t>21,977,665.83 </a:t>
                      </a: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美元</a:t>
                      </a:r>
                    </a:p>
                  </a:txBody>
                  <a:tcPr marL="106309" marR="106309" marT="46819" marB="46819" anchor="ctr" horzOverflow="overflow"/>
                </a:tc>
                <a:extLst>
                  <a:ext uri="{0D108BD9-81ED-4DB2-BD59-A6C34878D82A}">
                    <a16:rowId xmlns="" xmlns:a16="http://schemas.microsoft.com/office/drawing/2014/main" val="10004"/>
                  </a:ext>
                </a:extLst>
              </a:tr>
              <a:tr h="331374">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预期收益率</a:t>
                      </a:r>
                    </a:p>
                  </a:txBody>
                  <a:tcPr marL="108011" marR="108011" marT="45737" marB="45737" horzOverflow="overflow"/>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浮动收益</a:t>
                      </a:r>
                    </a:p>
                  </a:txBody>
                  <a:tcPr marL="108011" marR="108011" marT="45737" marB="45737" horzOverflow="overflow"/>
                </a:tc>
                <a:extLst>
                  <a:ext uri="{0D108BD9-81ED-4DB2-BD59-A6C34878D82A}">
                    <a16:rowId xmlns="" xmlns:a16="http://schemas.microsoft.com/office/drawing/2014/main" val="10005"/>
                  </a:ext>
                </a:extLst>
              </a:tr>
              <a:tr h="331374">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管理费</a:t>
                      </a:r>
                    </a:p>
                  </a:txBody>
                  <a:tcPr marL="108011" marR="108011" marT="45737" marB="45737" horzOverflow="overflow"/>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按投资到项目的股本金的</a:t>
                      </a:r>
                      <a:r>
                        <a:rPr lang="en-US" altLang="zh-CN" sz="1400" kern="1200" dirty="0">
                          <a:solidFill>
                            <a:schemeClr val="tx1"/>
                          </a:solidFill>
                          <a:latin typeface="华文细黑" pitchFamily="2" charset="-122"/>
                          <a:ea typeface="华文细黑" pitchFamily="2" charset="-122"/>
                          <a:cs typeface="Times New Roman" pitchFamily="18" charset="0"/>
                          <a:sym typeface="Arial" pitchFamily="34" charset="0"/>
                        </a:rPr>
                        <a:t>2%/</a:t>
                      </a: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年收取</a:t>
                      </a:r>
                      <a:endParaRPr lang="en-US" altLang="zh-CN" sz="1400" kern="1200" dirty="0">
                        <a:solidFill>
                          <a:schemeClr val="tx1"/>
                        </a:solidFill>
                        <a:latin typeface="华文细黑" pitchFamily="2" charset="-122"/>
                        <a:ea typeface="华文细黑" pitchFamily="2" charset="-122"/>
                        <a:cs typeface="Times New Roman" pitchFamily="18" charset="0"/>
                        <a:sym typeface="Arial" pitchFamily="34" charset="0"/>
                      </a:endParaRPr>
                    </a:p>
                    <a:p>
                      <a:pPr marL="0" marR="0" lvl="0" indent="0" algn="l" defTabSz="914400" rtl="0" eaLnBrk="1" fontAlgn="base" latinLnBrk="0" hangingPunct="1">
                        <a:lnSpc>
                          <a:spcPct val="114000"/>
                        </a:lnSpc>
                        <a:spcBef>
                          <a:spcPct val="0"/>
                        </a:spcBef>
                        <a:spcAft>
                          <a:spcPct val="0"/>
                        </a:spcAft>
                        <a:buClrTx/>
                        <a:buSzTx/>
                        <a:buFontTx/>
                        <a:buNone/>
                        <a:tabLst/>
                      </a:pPr>
                      <a:r>
                        <a:rPr lang="en-US" altLang="zh-CN" sz="1400" kern="1200" dirty="0">
                          <a:solidFill>
                            <a:schemeClr val="tx1"/>
                          </a:solidFill>
                          <a:latin typeface="华文细黑" pitchFamily="2" charset="-122"/>
                          <a:ea typeface="华文细黑" pitchFamily="2" charset="-122"/>
                          <a:cs typeface="Times New Roman" pitchFamily="18" charset="0"/>
                          <a:sym typeface="Arial" pitchFamily="34" charset="0"/>
                        </a:rPr>
                        <a:t>1%</a:t>
                      </a: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年化为前置收取，</a:t>
                      </a:r>
                      <a:r>
                        <a:rPr lang="en-US" altLang="zh-CN" sz="1400" kern="1200" dirty="0">
                          <a:solidFill>
                            <a:schemeClr val="tx1"/>
                          </a:solidFill>
                          <a:latin typeface="华文细黑" pitchFamily="2" charset="-122"/>
                          <a:ea typeface="华文细黑" pitchFamily="2" charset="-122"/>
                          <a:cs typeface="Times New Roman" pitchFamily="18" charset="0"/>
                          <a:sym typeface="Arial" pitchFamily="34" charset="0"/>
                        </a:rPr>
                        <a:t>1%</a:t>
                      </a: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年化项目到期收取</a:t>
                      </a:r>
                    </a:p>
                  </a:txBody>
                  <a:tcPr marL="108011" marR="108011" marT="45737" marB="45737" horzOverflow="overflow"/>
                </a:tc>
                <a:extLst>
                  <a:ext uri="{0D108BD9-81ED-4DB2-BD59-A6C34878D82A}">
                    <a16:rowId xmlns="" xmlns:a16="http://schemas.microsoft.com/office/drawing/2014/main" val="10006"/>
                  </a:ext>
                </a:extLst>
              </a:tr>
              <a:tr h="331374">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收益分配方式</a:t>
                      </a:r>
                    </a:p>
                  </a:txBody>
                  <a:tcPr marL="108011" marR="108011" marT="45737" marB="45737" horzOverflow="overflow"/>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项目到期一次性收益分配，以</a:t>
                      </a:r>
                      <a:r>
                        <a:rPr lang="en-US" altLang="zh-CN" sz="1400" kern="1200" dirty="0">
                          <a:solidFill>
                            <a:schemeClr val="tx1"/>
                          </a:solidFill>
                          <a:latin typeface="华文细黑" pitchFamily="2" charset="-122"/>
                          <a:ea typeface="华文细黑" pitchFamily="2" charset="-122"/>
                          <a:cs typeface="Times New Roman" pitchFamily="18" charset="0"/>
                          <a:sym typeface="Arial" pitchFamily="34" charset="0"/>
                        </a:rPr>
                        <a:t>8%/</a:t>
                      </a: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年作为超额收益分配线，</a:t>
                      </a:r>
                      <a:r>
                        <a:rPr lang="en-US" altLang="zh-CN" sz="1400" kern="1200" dirty="0">
                          <a:solidFill>
                            <a:schemeClr val="tx1"/>
                          </a:solidFill>
                          <a:latin typeface="华文细黑" pitchFamily="2" charset="-122"/>
                          <a:ea typeface="华文细黑" pitchFamily="2" charset="-122"/>
                          <a:cs typeface="Times New Roman" pitchFamily="18" charset="0"/>
                          <a:sym typeface="Arial" pitchFamily="34" charset="0"/>
                        </a:rPr>
                        <a:t>8%/</a:t>
                      </a: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年以上，管理股东按照</a:t>
                      </a:r>
                      <a:r>
                        <a:rPr lang="en-US" altLang="zh-CN" sz="1400" kern="1200" dirty="0">
                          <a:solidFill>
                            <a:schemeClr val="tx1"/>
                          </a:solidFill>
                          <a:latin typeface="华文细黑" pitchFamily="2" charset="-122"/>
                          <a:ea typeface="华文细黑" pitchFamily="2" charset="-122"/>
                          <a:cs typeface="Times New Roman" pitchFamily="18" charset="0"/>
                          <a:sym typeface="Arial" pitchFamily="34" charset="0"/>
                        </a:rPr>
                        <a:t>20%</a:t>
                      </a: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的比例收取激励分红，投资股东分配剩余</a:t>
                      </a:r>
                      <a:r>
                        <a:rPr lang="en-US" altLang="zh-CN" sz="1400" kern="1200" dirty="0">
                          <a:solidFill>
                            <a:schemeClr val="tx1"/>
                          </a:solidFill>
                          <a:latin typeface="华文细黑" pitchFamily="2" charset="-122"/>
                          <a:ea typeface="华文细黑" pitchFamily="2" charset="-122"/>
                          <a:cs typeface="Times New Roman" pitchFamily="18" charset="0"/>
                          <a:sym typeface="Arial" pitchFamily="34" charset="0"/>
                        </a:rPr>
                        <a:t>80%</a:t>
                      </a: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，若项目不足</a:t>
                      </a:r>
                      <a:r>
                        <a:rPr lang="en-US" altLang="zh-CN" sz="1400" kern="1200" dirty="0">
                          <a:solidFill>
                            <a:schemeClr val="tx1"/>
                          </a:solidFill>
                          <a:latin typeface="华文细黑" pitchFamily="2" charset="-122"/>
                          <a:ea typeface="华文细黑" pitchFamily="2" charset="-122"/>
                          <a:cs typeface="Times New Roman" pitchFamily="18" charset="0"/>
                          <a:sym typeface="Arial" pitchFamily="34" charset="0"/>
                        </a:rPr>
                        <a:t>8%/</a:t>
                      </a: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年，投资股东按项目实际收益分配，管理股东无激励分红</a:t>
                      </a:r>
                    </a:p>
                  </a:txBody>
                  <a:tcPr marL="108011" marR="108011" marT="45737" marB="45737" horzOverflow="overflow"/>
                </a:tc>
                <a:extLst>
                  <a:ext uri="{0D108BD9-81ED-4DB2-BD59-A6C34878D82A}">
                    <a16:rowId xmlns="" xmlns:a16="http://schemas.microsoft.com/office/drawing/2014/main" val="10007"/>
                  </a:ext>
                </a:extLst>
              </a:tr>
              <a:tr h="331374">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风险收益特征</a:t>
                      </a:r>
                    </a:p>
                  </a:txBody>
                  <a:tcPr marL="108011" marR="108011" marT="45737" marB="45737" horzOverflow="overflow"/>
                </a:tc>
                <a:tc>
                  <a:txBody>
                    <a:bodyPr/>
                    <a:lstStyle/>
                    <a:p>
                      <a:pPr marL="0" marR="0" lvl="0" indent="0" algn="l" defTabSz="914400" rtl="0" eaLnBrk="1" fontAlgn="base" latinLnBrk="0" hangingPunct="1">
                        <a:lnSpc>
                          <a:spcPct val="114000"/>
                        </a:lnSpc>
                        <a:spcBef>
                          <a:spcPct val="0"/>
                        </a:spcBef>
                        <a:spcAft>
                          <a:spcPct val="0"/>
                        </a:spcAft>
                        <a:buClrTx/>
                        <a:buSzTx/>
                        <a:buFontTx/>
                        <a:buNone/>
                        <a:tabLst/>
                      </a:pPr>
                      <a:r>
                        <a:rPr lang="zh-CN" altLang="en-US" sz="1400" kern="1200" dirty="0">
                          <a:solidFill>
                            <a:schemeClr val="tx1"/>
                          </a:solidFill>
                          <a:latin typeface="华文细黑" pitchFamily="2" charset="-122"/>
                          <a:ea typeface="华文细黑" pitchFamily="2" charset="-122"/>
                          <a:cs typeface="Times New Roman" pitchFamily="18" charset="0"/>
                          <a:sym typeface="Arial" pitchFamily="34" charset="0"/>
                        </a:rPr>
                        <a:t>基于本基金的投资范围及投资策略，本基金不承诺保本及最低收益，属预期风险中高、预期收益中高的投资品种，适合具有风险识别、评估、承受能力的合格投资者</a:t>
                      </a:r>
                    </a:p>
                  </a:txBody>
                  <a:tcPr marL="108011" marR="108011" marT="45737" marB="45737" horzOverflow="overflow"/>
                </a:tc>
                <a:extLst>
                  <a:ext uri="{0D108BD9-81ED-4DB2-BD59-A6C34878D82A}">
                    <a16:rowId xmlns="" xmlns:a16="http://schemas.microsoft.com/office/drawing/2014/main" val="10008"/>
                  </a:ext>
                </a:extLst>
              </a:tr>
            </a:tbl>
          </a:graphicData>
        </a:graphic>
      </p:graphicFrame>
      <p:sp>
        <p:nvSpPr>
          <p:cNvPr id="36" name="Freeform 3"/>
          <p:cNvSpPr/>
          <p:nvPr/>
        </p:nvSpPr>
        <p:spPr>
          <a:xfrm>
            <a:off x="228600" y="7555249"/>
            <a:ext cx="7239000" cy="45719"/>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n>
                <a:solidFill>
                  <a:schemeClr val="tx1"/>
                </a:solidFill>
              </a:ln>
            </a:endParaRPr>
          </a:p>
        </p:txBody>
      </p:sp>
      <p:sp>
        <p:nvSpPr>
          <p:cNvPr id="38" name="TextBox 37"/>
          <p:cNvSpPr txBox="1"/>
          <p:nvPr/>
        </p:nvSpPr>
        <p:spPr>
          <a:xfrm>
            <a:off x="304800" y="7572166"/>
            <a:ext cx="7239000" cy="1631216"/>
          </a:xfrm>
          <a:prstGeom prst="rect">
            <a:avLst/>
          </a:prstGeom>
          <a:noFill/>
        </p:spPr>
        <p:txBody>
          <a:bodyPr wrap="square" rtlCol="0">
            <a:spAutoFit/>
          </a:bodyPr>
          <a:lstStyle/>
          <a:p>
            <a:pPr>
              <a:spcBef>
                <a:spcPts val="600"/>
              </a:spcBef>
            </a:pPr>
            <a:r>
              <a:rPr lang="zh-CN" altLang="en-US" sz="1600" b="1" dirty="0">
                <a:latin typeface="华文细黑" pitchFamily="2" charset="-122"/>
                <a:ea typeface="华文细黑" pitchFamily="2" charset="-122"/>
              </a:rPr>
              <a:t>二、基金主要财务情况</a:t>
            </a:r>
            <a:endParaRPr lang="en-US" altLang="zh-CN" sz="1600" b="1" dirty="0">
              <a:latin typeface="华文细黑" pitchFamily="2" charset="-122"/>
              <a:ea typeface="华文细黑" pitchFamily="2" charset="-122"/>
            </a:endParaRPr>
          </a:p>
          <a:p>
            <a:endParaRPr lang="en-US" altLang="zh-CN" sz="1400" dirty="0">
              <a:latin typeface="华文细黑" pitchFamily="2" charset="-122"/>
              <a:ea typeface="华文细黑" pitchFamily="2" charset="-122"/>
            </a:endParaRPr>
          </a:p>
          <a:p>
            <a:pPr marL="342900" indent="-342900"/>
            <a:r>
              <a:rPr lang="en-US" altLang="zh-CN" sz="1400" b="1" dirty="0">
                <a:latin typeface="华文细黑" pitchFamily="2" charset="-122"/>
                <a:ea typeface="华文细黑" pitchFamily="2" charset="-122"/>
              </a:rPr>
              <a:t>1</a:t>
            </a:r>
            <a:r>
              <a:rPr lang="zh-CN" altLang="en-US" sz="1400" b="1" dirty="0">
                <a:latin typeface="华文细黑" pitchFamily="2" charset="-122"/>
                <a:ea typeface="华文细黑" pitchFamily="2" charset="-122"/>
              </a:rPr>
              <a:t>、主要资产负债情况</a:t>
            </a:r>
            <a:endParaRPr lang="en-US" altLang="zh-CN" sz="1400" b="1" dirty="0">
              <a:latin typeface="华文细黑" pitchFamily="2" charset="-122"/>
              <a:ea typeface="华文细黑" pitchFamily="2" charset="-122"/>
            </a:endParaRPr>
          </a:p>
          <a:p>
            <a:pPr marL="342900" indent="-342900" algn="r"/>
            <a:r>
              <a:rPr lang="zh-CN" altLang="en-US" sz="1400" b="1" dirty="0">
                <a:solidFill>
                  <a:schemeClr val="accent2">
                    <a:lumMod val="75000"/>
                  </a:schemeClr>
                </a:solidFill>
                <a:latin typeface="华文细黑" pitchFamily="2" charset="-122"/>
                <a:ea typeface="华文细黑" pitchFamily="2" charset="-122"/>
              </a:rPr>
              <a:t>币种：美元</a:t>
            </a:r>
            <a:endParaRPr lang="en-US" altLang="zh-CN" sz="1400" b="1" dirty="0">
              <a:solidFill>
                <a:schemeClr val="accent2">
                  <a:lumMod val="75000"/>
                </a:schemeClr>
              </a:solidFill>
              <a:latin typeface="华文细黑" pitchFamily="2" charset="-122"/>
              <a:ea typeface="华文细黑" pitchFamily="2" charset="-122"/>
            </a:endParaRPr>
          </a:p>
          <a:p>
            <a:pPr marL="342900" indent="-342900"/>
            <a:endParaRPr lang="en-US" altLang="zh-CN" sz="1400" b="1" dirty="0">
              <a:solidFill>
                <a:schemeClr val="accent2">
                  <a:lumMod val="75000"/>
                </a:schemeClr>
              </a:solidFill>
              <a:latin typeface="华文细黑" pitchFamily="2" charset="-122"/>
              <a:ea typeface="华文细黑" pitchFamily="2" charset="-122"/>
            </a:endParaRPr>
          </a:p>
          <a:p>
            <a:pPr marL="342900" indent="-342900"/>
            <a:r>
              <a:rPr lang="en-US" altLang="zh-CN" sz="1400" dirty="0">
                <a:latin typeface="华文细黑" pitchFamily="2" charset="-122"/>
                <a:ea typeface="华文细黑" pitchFamily="2" charset="-122"/>
              </a:rPr>
              <a:t>                </a:t>
            </a:r>
          </a:p>
          <a:p>
            <a:pPr marL="342900" indent="-342900"/>
            <a:endParaRPr lang="en-US" altLang="zh-CN" sz="1400" dirty="0">
              <a:latin typeface="华文细黑" pitchFamily="2" charset="-122"/>
              <a:ea typeface="华文细黑" pitchFamily="2" charset="-122"/>
            </a:endParaRPr>
          </a:p>
        </p:txBody>
      </p:sp>
      <p:pic>
        <p:nvPicPr>
          <p:cNvPr id="40" name="图片 39" descr="ZRCapital.jpg"/>
          <p:cNvPicPr>
            <a:picLocks noChangeAspect="1"/>
          </p:cNvPicPr>
          <p:nvPr/>
        </p:nvPicPr>
        <p:blipFill>
          <a:blip r:embed="rId2" cstate="print"/>
          <a:stretch>
            <a:fillRect/>
          </a:stretch>
        </p:blipFill>
        <p:spPr>
          <a:xfrm>
            <a:off x="6172200" y="295275"/>
            <a:ext cx="1295400" cy="619125"/>
          </a:xfrm>
          <a:prstGeom prst="rect">
            <a:avLst/>
          </a:prstGeom>
        </p:spPr>
      </p:pic>
      <p:pic>
        <p:nvPicPr>
          <p:cNvPr id="45" name="图片 44" descr="GCF Overseas.jpg"/>
          <p:cNvPicPr>
            <a:picLocks noChangeAspect="1"/>
          </p:cNvPicPr>
          <p:nvPr/>
        </p:nvPicPr>
        <p:blipFill>
          <a:blip r:embed="rId3" cstate="print"/>
          <a:stretch>
            <a:fillRect/>
          </a:stretch>
        </p:blipFill>
        <p:spPr>
          <a:xfrm>
            <a:off x="6172200" y="990600"/>
            <a:ext cx="1285876" cy="609600"/>
          </a:xfrm>
          <a:prstGeom prst="rect">
            <a:avLst/>
          </a:prstGeom>
        </p:spPr>
      </p:pic>
      <p:graphicFrame>
        <p:nvGraphicFramePr>
          <p:cNvPr id="13" name="Table 10"/>
          <p:cNvGraphicFramePr>
            <a:graphicFrameLocks noGrp="1"/>
          </p:cNvGraphicFramePr>
          <p:nvPr>
            <p:extLst>
              <p:ext uri="{D42A27DB-BD31-4B8C-83A1-F6EECF244321}">
                <p14:modId xmlns:p14="http://schemas.microsoft.com/office/powerpoint/2010/main" val="3561225601"/>
              </p:ext>
            </p:extLst>
          </p:nvPr>
        </p:nvGraphicFramePr>
        <p:xfrm>
          <a:off x="314300" y="8529662"/>
          <a:ext cx="7215238" cy="1071570"/>
        </p:xfrm>
        <a:graphic>
          <a:graphicData uri="http://schemas.openxmlformats.org/drawingml/2006/table">
            <a:tbl>
              <a:tblPr/>
              <a:tblGrid>
                <a:gridCol w="2623723">
                  <a:extLst>
                    <a:ext uri="{9D8B030D-6E8A-4147-A177-3AD203B41FA5}">
                      <a16:colId xmlns="" xmlns:a16="http://schemas.microsoft.com/office/drawing/2014/main" val="20000"/>
                    </a:ext>
                  </a:extLst>
                </a:gridCol>
                <a:gridCol w="4591515">
                  <a:extLst>
                    <a:ext uri="{9D8B030D-6E8A-4147-A177-3AD203B41FA5}">
                      <a16:colId xmlns="" xmlns:a16="http://schemas.microsoft.com/office/drawing/2014/main" val="20001"/>
                    </a:ext>
                  </a:extLst>
                </a:gridCol>
              </a:tblGrid>
              <a:tr h="357190">
                <a:tc>
                  <a:txBody>
                    <a:bodyPr/>
                    <a:lstStyle/>
                    <a:p>
                      <a:pPr algn="ctr" fontAlgn="ctr"/>
                      <a:r>
                        <a:rPr lang="zh-CN" altLang="en-US" sz="1400" b="1" i="0" u="none" strike="noStrike" dirty="0">
                          <a:latin typeface="华文细黑" pitchFamily="2" charset="-122"/>
                          <a:ea typeface="华文细黑" pitchFamily="2" charset="-122"/>
                          <a:cs typeface="Arial" pitchFamily="34" charset="0"/>
                        </a:rPr>
                        <a:t>项目</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marL="0" algn="r" defTabSz="914400" rtl="0" eaLnBrk="1" latinLnBrk="0" hangingPunct="1"/>
                      <a:r>
                        <a:rPr lang="en-US" sz="1400" b="1" kern="1200" dirty="0" smtClean="0">
                          <a:solidFill>
                            <a:schemeClr val="tx1"/>
                          </a:solidFill>
                          <a:latin typeface="华文细黑" pitchFamily="2" charset="-122"/>
                          <a:ea typeface="华文细黑" pitchFamily="2" charset="-122"/>
                          <a:cs typeface="+mn-cs"/>
                        </a:rPr>
                        <a:t>2019-6-30</a:t>
                      </a:r>
                      <a:r>
                        <a:rPr lang="en-US" sz="1400" kern="1200" dirty="0" smtClean="0">
                          <a:solidFill>
                            <a:schemeClr val="tx1"/>
                          </a:solidFill>
                          <a:latin typeface="华文细黑" pitchFamily="2" charset="-122"/>
                          <a:ea typeface="华文细黑" pitchFamily="2" charset="-122"/>
                          <a:cs typeface="+mn-cs"/>
                        </a:rPr>
                        <a:t>   </a:t>
                      </a:r>
                      <a:endParaRPr lang="en-US" sz="1400" kern="1200" dirty="0">
                        <a:solidFill>
                          <a:schemeClr val="tx1"/>
                        </a:solidFill>
                        <a:latin typeface="华文细黑" pitchFamily="2" charset="-122"/>
                        <a:ea typeface="华文细黑" pitchFamily="2" charset="-122"/>
                        <a:cs typeface="+mn-cs"/>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 xmlns:a16="http://schemas.microsoft.com/office/drawing/2014/main" val="10000"/>
                  </a:ext>
                </a:extLst>
              </a:tr>
              <a:tr h="357190">
                <a:tc>
                  <a:txBody>
                    <a:bodyPr/>
                    <a:lstStyle/>
                    <a:p>
                      <a:pPr algn="ctr" fontAlgn="ctr"/>
                      <a:r>
                        <a:rPr lang="zh-CN" altLang="en-US" sz="1400" b="1" i="0" u="none" strike="noStrike" dirty="0">
                          <a:latin typeface="华文细黑" pitchFamily="2" charset="-122"/>
                          <a:ea typeface="华文细黑" pitchFamily="2" charset="-122"/>
                          <a:cs typeface="Arial" pitchFamily="34" charset="0"/>
                        </a:rPr>
                        <a:t>期末基金总资产</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kern="1200" dirty="0" smtClean="0">
                          <a:solidFill>
                            <a:schemeClr val="tx1"/>
                          </a:solidFill>
                          <a:latin typeface="华文细黑" pitchFamily="2" charset="-122"/>
                          <a:ea typeface="华文细黑" pitchFamily="2" charset="-122"/>
                          <a:cs typeface="+mn-cs"/>
                        </a:rPr>
                        <a:t>24,744,485.66</a:t>
                      </a:r>
                      <a:endParaRPr lang="en-US"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357190">
                <a:tc>
                  <a:txBody>
                    <a:bodyPr/>
                    <a:lstStyle/>
                    <a:p>
                      <a:pPr algn="ctr" fontAlgn="ctr"/>
                      <a:r>
                        <a:rPr lang="zh-CN" altLang="en-US" sz="1400" b="1" i="0" u="none" strike="noStrike" dirty="0">
                          <a:latin typeface="华文细黑" pitchFamily="2" charset="-122"/>
                          <a:ea typeface="华文细黑" pitchFamily="2" charset="-122"/>
                          <a:cs typeface="Arial" pitchFamily="34" charset="0"/>
                        </a:rPr>
                        <a:t>期末基金总负债</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sz="1400" dirty="0" smtClean="0">
                          <a:latin typeface="华文细黑" pitchFamily="2" charset="-122"/>
                          <a:ea typeface="华文细黑" pitchFamily="2" charset="-122"/>
                        </a:rPr>
                        <a:t>393,977.31</a:t>
                      </a:r>
                      <a:endParaRPr lang="en-US"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15" name="TextBox 14"/>
          <p:cNvSpPr txBox="1"/>
          <p:nvPr/>
        </p:nvSpPr>
        <p:spPr>
          <a:xfrm>
            <a:off x="285750" y="2671746"/>
            <a:ext cx="7239000" cy="338554"/>
          </a:xfrm>
          <a:prstGeom prst="rect">
            <a:avLst/>
          </a:prstGeom>
          <a:noFill/>
        </p:spPr>
        <p:txBody>
          <a:bodyPr wrap="square" rtlCol="0">
            <a:spAutoFit/>
          </a:bodyPr>
          <a:lstStyle/>
          <a:p>
            <a:r>
              <a:rPr lang="zh-CN" altLang="en-US" sz="1600" b="1" dirty="0">
                <a:latin typeface="华文细黑" pitchFamily="2" charset="-122"/>
                <a:ea typeface="华文细黑" pitchFamily="2" charset="-122"/>
              </a:rPr>
              <a:t>一、基金基本情况</a:t>
            </a:r>
            <a:endParaRPr lang="en-US" altLang="zh-CN" sz="1600" b="1" dirty="0">
              <a:latin typeface="华文细黑" pitchFamily="2" charset="-122"/>
              <a:ea typeface="华文细黑" pitchFamily="2" charset="-122"/>
            </a:endParaRPr>
          </a:p>
        </p:txBody>
      </p:sp>
      <p:sp>
        <p:nvSpPr>
          <p:cNvPr id="16" name="TextBox 15"/>
          <p:cNvSpPr txBox="1"/>
          <p:nvPr/>
        </p:nvSpPr>
        <p:spPr>
          <a:xfrm>
            <a:off x="285750" y="1743052"/>
            <a:ext cx="7239000" cy="1538883"/>
          </a:xfrm>
          <a:prstGeom prst="rect">
            <a:avLst/>
          </a:prstGeom>
          <a:noFill/>
        </p:spPr>
        <p:txBody>
          <a:bodyPr wrap="square" rtlCol="0">
            <a:spAutoFit/>
          </a:bodyPr>
          <a:lstStyle/>
          <a:p>
            <a:r>
              <a:rPr lang="zh-CN" altLang="en-US" sz="1400" b="1" dirty="0">
                <a:latin typeface="华文细黑" pitchFamily="2" charset="-122"/>
                <a:ea typeface="华文细黑" pitchFamily="2" charset="-122"/>
              </a:rPr>
              <a:t>尊敬的投资人：</a:t>
            </a:r>
            <a:endParaRPr lang="en-US" altLang="zh-CN" sz="1400" b="1" dirty="0">
              <a:latin typeface="华文细黑" pitchFamily="2" charset="-122"/>
              <a:ea typeface="华文细黑" pitchFamily="2" charset="-122"/>
            </a:endParaRPr>
          </a:p>
          <a:p>
            <a:pPr>
              <a:spcBef>
                <a:spcPts val="1200"/>
              </a:spcBef>
            </a:pPr>
            <a:r>
              <a:rPr lang="zh-CN" altLang="en-US" sz="1400" dirty="0">
                <a:latin typeface="华文细黑" pitchFamily="2" charset="-122"/>
                <a:ea typeface="华文细黑" pitchFamily="2" charset="-122"/>
              </a:rPr>
              <a:t>        感谢您投资于本公司管理的</a:t>
            </a:r>
            <a:r>
              <a:rPr lang="en-US" altLang="zh-CN" sz="1400" dirty="0">
                <a:latin typeface="华文细黑" pitchFamily="2" charset="-122"/>
                <a:ea typeface="华文细黑" pitchFamily="2" charset="-122"/>
              </a:rPr>
              <a:t>ZRGC Overseas Investment SEA I</a:t>
            </a:r>
            <a:r>
              <a:rPr lang="zh-CN" altLang="en-US" sz="1400" dirty="0">
                <a:latin typeface="华文细黑" pitchFamily="2" charset="-122"/>
                <a:ea typeface="华文细黑" pitchFamily="2" charset="-122"/>
              </a:rPr>
              <a:t>项目。本公司作为基金管理人，向您报告自</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4</a:t>
            </a:r>
            <a:r>
              <a:rPr lang="zh-CN" altLang="en-US" sz="1400" dirty="0" smtClean="0">
                <a:latin typeface="华文细黑" pitchFamily="2" charset="-122"/>
                <a:ea typeface="华文细黑" pitchFamily="2" charset="-122"/>
              </a:rPr>
              <a:t>月</a:t>
            </a:r>
            <a:r>
              <a:rPr lang="en-US" altLang="zh-CN" sz="1400" dirty="0">
                <a:latin typeface="华文细黑" pitchFamily="2" charset="-122"/>
                <a:ea typeface="华文细黑" pitchFamily="2" charset="-122"/>
              </a:rPr>
              <a:t>1</a:t>
            </a:r>
            <a:r>
              <a:rPr lang="zh-CN" altLang="en-US" sz="1400" dirty="0">
                <a:latin typeface="华文细黑" pitchFamily="2" charset="-122"/>
                <a:ea typeface="华文细黑" pitchFamily="2" charset="-122"/>
              </a:rPr>
              <a:t>日至</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6</a:t>
            </a:r>
            <a:r>
              <a:rPr lang="zh-CN" altLang="en-US" sz="1400" dirty="0" smtClean="0">
                <a:latin typeface="华文细黑" pitchFamily="2" charset="-122"/>
                <a:ea typeface="华文细黑" pitchFamily="2" charset="-122"/>
              </a:rPr>
              <a:t>月</a:t>
            </a:r>
            <a:r>
              <a:rPr lang="en-US" altLang="zh-CN" sz="1400" dirty="0" smtClean="0">
                <a:latin typeface="华文细黑" pitchFamily="2" charset="-122"/>
                <a:ea typeface="华文细黑" pitchFamily="2" charset="-122"/>
              </a:rPr>
              <a:t>30</a:t>
            </a:r>
            <a:r>
              <a:rPr lang="zh-CN" altLang="en-US" sz="1400" dirty="0" smtClean="0">
                <a:latin typeface="华文细黑" pitchFamily="2" charset="-122"/>
                <a:ea typeface="华文细黑" pitchFamily="2" charset="-122"/>
              </a:rPr>
              <a:t>日</a:t>
            </a:r>
            <a:r>
              <a:rPr lang="zh-CN" altLang="en-US" sz="1400" dirty="0">
                <a:latin typeface="华文细黑" pitchFamily="2" charset="-122"/>
                <a:ea typeface="华文细黑" pitchFamily="2" charset="-122"/>
              </a:rPr>
              <a:t>本基金事务管理事宜。</a:t>
            </a:r>
            <a:endParaRPr lang="en-US" altLang="zh-CN" sz="1400" dirty="0">
              <a:latin typeface="华文细黑" pitchFamily="2" charset="-122"/>
              <a:ea typeface="华文细黑" pitchFamily="2" charset="-122"/>
            </a:endParaRPr>
          </a:p>
          <a:p>
            <a:pPr marL="342900" indent="-342900"/>
            <a:endParaRPr lang="en-US" altLang="zh-CN" sz="1400" b="1" dirty="0">
              <a:solidFill>
                <a:schemeClr val="accent2">
                  <a:lumMod val="75000"/>
                </a:schemeClr>
              </a:solidFill>
              <a:latin typeface="华文细黑" pitchFamily="2" charset="-122"/>
              <a:ea typeface="华文细黑" pitchFamily="2" charset="-122"/>
            </a:endParaRPr>
          </a:p>
          <a:p>
            <a:pPr marL="342900" indent="-342900"/>
            <a:r>
              <a:rPr lang="en-US" altLang="zh-CN" sz="1400" b="1" dirty="0">
                <a:latin typeface="华文细黑" pitchFamily="2" charset="-122"/>
                <a:ea typeface="华文细黑" pitchFamily="2" charset="-122"/>
              </a:rPr>
              <a:t>                </a:t>
            </a:r>
          </a:p>
          <a:p>
            <a:pPr marL="342900" indent="-342900"/>
            <a:endParaRPr lang="en-US" altLang="zh-CN" sz="1400" b="1" dirty="0">
              <a:latin typeface="华文细黑" pitchFamily="2" charset="-122"/>
              <a:ea typeface="华文细黑" pitchFamily="2" charset="-122"/>
            </a:endParaRPr>
          </a:p>
        </p:txBody>
      </p:sp>
    </p:spTree>
    <p:extLst>
      <p:ext uri="{BB962C8B-B14F-4D97-AF65-F5344CB8AC3E}">
        <p14:creationId xmlns:p14="http://schemas.microsoft.com/office/powerpoint/2010/main" val="2225785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314289" y="2838668"/>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36" name="TextBox 35"/>
          <p:cNvSpPr txBox="1"/>
          <p:nvPr/>
        </p:nvSpPr>
        <p:spPr>
          <a:xfrm>
            <a:off x="304800" y="685800"/>
            <a:ext cx="3429000" cy="207749"/>
          </a:xfrm>
          <a:prstGeom prst="rect">
            <a:avLst/>
          </a:prstGeom>
          <a:noFill/>
        </p:spPr>
        <p:txBody>
          <a:bodyPr wrap="square" rtlCol="0">
            <a:spAutoFit/>
          </a:bodyPr>
          <a:lstStyle/>
          <a:p>
            <a:pPr>
              <a:lnSpc>
                <a:spcPts val="900"/>
              </a:lnSpc>
            </a:pPr>
            <a:r>
              <a:rPr lang="zh-CN" altLang="en-US" sz="1600" b="1" dirty="0" smtClean="0">
                <a:solidFill>
                  <a:srgbClr val="720017"/>
                </a:solidFill>
                <a:latin typeface="华文细黑" pitchFamily="2" charset="-122"/>
                <a:ea typeface="华文细黑" pitchFamily="2" charset="-122"/>
                <a:cs typeface="Times New Roman" pitchFamily="18" charset="0"/>
              </a:rPr>
              <a:t>项目图</a:t>
            </a:r>
            <a:r>
              <a:rPr lang="zh-CN" altLang="en-US" sz="1600" b="1" dirty="0">
                <a:solidFill>
                  <a:srgbClr val="720017"/>
                </a:solidFill>
                <a:latin typeface="华文细黑" pitchFamily="2" charset="-122"/>
                <a:ea typeface="华文细黑" pitchFamily="2" charset="-122"/>
                <a:cs typeface="Times New Roman" pitchFamily="18" charset="0"/>
              </a:rPr>
              <a:t>片 </a:t>
            </a:r>
          </a:p>
        </p:txBody>
      </p:sp>
      <p:sp>
        <p:nvSpPr>
          <p:cNvPr id="18" name="页脚占位符 40"/>
          <p:cNvSpPr>
            <a:spLocks noGrp="1"/>
          </p:cNvSpPr>
          <p:nvPr>
            <p:ph type="ftr" sz="quarter" idx="11"/>
          </p:nvPr>
        </p:nvSpPr>
        <p:spPr>
          <a:xfrm>
            <a:off x="2438400" y="9677400"/>
            <a:ext cx="2895600" cy="365125"/>
          </a:xfrm>
        </p:spPr>
        <p:txBody>
          <a:bodyPr/>
          <a:lstStyle/>
          <a:p>
            <a:fld id="{5EF8D87A-5F29-4747-9A2E-4A1162ABD01E}" type="slidenum">
              <a:rPr lang="en-US" smtClean="0">
                <a:latin typeface="华文细黑" pitchFamily="2" charset="-122"/>
                <a:ea typeface="华文细黑" pitchFamily="2" charset="-122"/>
              </a:rPr>
              <a:pPr/>
              <a:t>10</a:t>
            </a:fld>
            <a:endParaRPr lang="en-US" dirty="0">
              <a:latin typeface="华文细黑" pitchFamily="2" charset="-122"/>
              <a:ea typeface="华文细黑" pitchFamily="2" charset="-122"/>
            </a:endParaRPr>
          </a:p>
        </p:txBody>
      </p:sp>
      <p:sp>
        <p:nvSpPr>
          <p:cNvPr id="1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26"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4" name="TextBox 13"/>
          <p:cNvSpPr txBox="1"/>
          <p:nvPr/>
        </p:nvSpPr>
        <p:spPr>
          <a:xfrm>
            <a:off x="2590800" y="4572000"/>
            <a:ext cx="2667000" cy="276999"/>
          </a:xfrm>
          <a:prstGeom prst="rect">
            <a:avLst/>
          </a:prstGeom>
          <a:noFill/>
        </p:spPr>
        <p:txBody>
          <a:bodyPr wrap="square" rtlCol="0">
            <a:spAutoFit/>
          </a:bodyPr>
          <a:lstStyle/>
          <a:p>
            <a:pPr algn="ctr"/>
            <a:r>
              <a:rPr lang="zh-CN" altLang="en-US" sz="1200" b="1" dirty="0" smtClean="0">
                <a:solidFill>
                  <a:srgbClr val="002060"/>
                </a:solidFill>
                <a:latin typeface="华文细黑" pitchFamily="2" charset="-122"/>
                <a:ea typeface="华文细黑" pitchFamily="2" charset="-122"/>
              </a:rPr>
              <a:t>项目标志</a:t>
            </a:r>
            <a:endParaRPr lang="zh-CN" altLang="en-US" sz="1200" b="1" dirty="0">
              <a:solidFill>
                <a:srgbClr val="002060"/>
              </a:solidFill>
              <a:latin typeface="华文细黑" pitchFamily="2" charset="-122"/>
              <a:ea typeface="华文细黑" pitchFamily="2" charset="-122"/>
            </a:endParaRPr>
          </a:p>
        </p:txBody>
      </p:sp>
      <p:sp>
        <p:nvSpPr>
          <p:cNvPr id="16" name="TextBox 15"/>
          <p:cNvSpPr txBox="1"/>
          <p:nvPr/>
        </p:nvSpPr>
        <p:spPr>
          <a:xfrm>
            <a:off x="2171688" y="8886852"/>
            <a:ext cx="3505200" cy="276999"/>
          </a:xfrm>
          <a:prstGeom prst="rect">
            <a:avLst/>
          </a:prstGeom>
          <a:noFill/>
        </p:spPr>
        <p:txBody>
          <a:bodyPr wrap="square" rtlCol="0">
            <a:spAutoFit/>
          </a:bodyPr>
          <a:lstStyle/>
          <a:p>
            <a:pPr algn="ctr"/>
            <a:r>
              <a:rPr lang="zh-CN" altLang="en-US" sz="1200" b="1" dirty="0" smtClean="0">
                <a:solidFill>
                  <a:srgbClr val="002060"/>
                </a:solidFill>
                <a:latin typeface="华文细黑" pitchFamily="2" charset="-122"/>
                <a:ea typeface="华文细黑" pitchFamily="2" charset="-122"/>
              </a:rPr>
              <a:t>项目入口</a:t>
            </a:r>
            <a:endParaRPr lang="zh-CN" altLang="en-US" sz="1200" b="1" dirty="0">
              <a:solidFill>
                <a:srgbClr val="002060"/>
              </a:solidFill>
              <a:latin typeface="华文细黑" pitchFamily="2" charset="-122"/>
              <a:ea typeface="华文细黑" pitchFamily="2" charset="-122"/>
            </a:endParaRPr>
          </a:p>
        </p:txBody>
      </p:sp>
      <p:sp>
        <p:nvSpPr>
          <p:cNvPr id="12" name="TextBox 11"/>
          <p:cNvSpPr txBox="1"/>
          <p:nvPr/>
        </p:nvSpPr>
        <p:spPr>
          <a:xfrm>
            <a:off x="228600" y="228600"/>
            <a:ext cx="2877211" cy="338554"/>
          </a:xfrm>
          <a:prstGeom prst="rect">
            <a:avLst/>
          </a:prstGeom>
          <a:noFill/>
        </p:spPr>
        <p:txBody>
          <a:bodyPr wrap="square" rtlCol="0">
            <a:spAutoFit/>
          </a:bodyPr>
          <a:lstStyle/>
          <a:p>
            <a:r>
              <a:rPr lang="zh-CN" altLang="en-US" sz="1600" b="1" dirty="0">
                <a:latin typeface="华文细黑" pitchFamily="2" charset="-122"/>
                <a:ea typeface="华文细黑" pitchFamily="2" charset="-122"/>
              </a:rPr>
              <a:t>六、报告附件</a:t>
            </a:r>
          </a:p>
        </p:txBody>
      </p:sp>
      <p:pic>
        <p:nvPicPr>
          <p:cNvPr id="4097" name="Picture 1" descr="C:\Users\Larry Xu\Documents\Grand China Fund\Seattle Marymoor\Financials\Draws\Draw #37\Pictures\Monument Sign.jpg"/>
          <p:cNvPicPr>
            <a:picLocks noChangeAspect="1" noChangeArrowheads="1"/>
          </p:cNvPicPr>
          <p:nvPr/>
        </p:nvPicPr>
        <p:blipFill>
          <a:blip r:embed="rId2" cstate="print"/>
          <a:srcRect/>
          <a:stretch>
            <a:fillRect/>
          </a:stretch>
        </p:blipFill>
        <p:spPr bwMode="auto">
          <a:xfrm>
            <a:off x="1447800" y="1066800"/>
            <a:ext cx="4648200" cy="3486150"/>
          </a:xfrm>
          <a:prstGeom prst="rect">
            <a:avLst/>
          </a:prstGeom>
          <a:noFill/>
        </p:spPr>
      </p:pic>
      <p:pic>
        <p:nvPicPr>
          <p:cNvPr id="4098" name="Picture 2" descr="C:\Users\Larry Xu\Documents\Grand China Fund\Seattle Marymoor\Financials\Draws\Draw #37\Pictures\Entry.jpg"/>
          <p:cNvPicPr>
            <a:picLocks noChangeAspect="1" noChangeArrowheads="1"/>
          </p:cNvPicPr>
          <p:nvPr/>
        </p:nvPicPr>
        <p:blipFill>
          <a:blip r:embed="rId3" cstate="print"/>
          <a:srcRect/>
          <a:stretch>
            <a:fillRect/>
          </a:stretch>
        </p:blipFill>
        <p:spPr bwMode="auto">
          <a:xfrm>
            <a:off x="1524000" y="5257800"/>
            <a:ext cx="4495800" cy="3371850"/>
          </a:xfrm>
          <a:prstGeom prst="rect">
            <a:avLst/>
          </a:prstGeom>
          <a:noFill/>
        </p:spPr>
      </p:pic>
    </p:spTree>
    <p:extLst>
      <p:ext uri="{BB962C8B-B14F-4D97-AF65-F5344CB8AC3E}">
        <p14:creationId xmlns:p14="http://schemas.microsoft.com/office/powerpoint/2010/main" val="13804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314289" y="2838668"/>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36" name="TextBox 35"/>
          <p:cNvSpPr txBox="1"/>
          <p:nvPr/>
        </p:nvSpPr>
        <p:spPr>
          <a:xfrm>
            <a:off x="286200" y="390525"/>
            <a:ext cx="3429000" cy="207749"/>
          </a:xfrm>
          <a:prstGeom prst="rect">
            <a:avLst/>
          </a:prstGeom>
          <a:noFill/>
        </p:spPr>
        <p:txBody>
          <a:bodyPr wrap="square" rtlCol="0">
            <a:spAutoFit/>
          </a:bodyPr>
          <a:lstStyle/>
          <a:p>
            <a:pPr>
              <a:lnSpc>
                <a:spcPts val="900"/>
              </a:lnSpc>
            </a:pPr>
            <a:r>
              <a:rPr lang="zh-CN" altLang="en-US" sz="1600" b="1" dirty="0" smtClean="0">
                <a:solidFill>
                  <a:srgbClr val="720017"/>
                </a:solidFill>
                <a:latin typeface="华文细黑" pitchFamily="2" charset="-122"/>
                <a:ea typeface="华文细黑" pitchFamily="2" charset="-122"/>
                <a:cs typeface="Times New Roman" pitchFamily="18" charset="0"/>
              </a:rPr>
              <a:t>现</a:t>
            </a:r>
            <a:r>
              <a:rPr lang="zh-CN" altLang="en-US" sz="1600" b="1" dirty="0">
                <a:solidFill>
                  <a:srgbClr val="720017"/>
                </a:solidFill>
                <a:latin typeface="华文细黑" pitchFamily="2" charset="-122"/>
                <a:ea typeface="华文细黑" pitchFamily="2" charset="-122"/>
                <a:cs typeface="Times New Roman" pitchFamily="18" charset="0"/>
              </a:rPr>
              <a:t>场图片 </a:t>
            </a:r>
          </a:p>
        </p:txBody>
      </p:sp>
      <p:sp>
        <p:nvSpPr>
          <p:cNvPr id="18" name="页脚占位符 40"/>
          <p:cNvSpPr>
            <a:spLocks noGrp="1"/>
          </p:cNvSpPr>
          <p:nvPr>
            <p:ph type="ftr" sz="quarter" idx="11"/>
          </p:nvPr>
        </p:nvSpPr>
        <p:spPr>
          <a:xfrm>
            <a:off x="2438400" y="9677400"/>
            <a:ext cx="2895600" cy="365125"/>
          </a:xfrm>
        </p:spPr>
        <p:txBody>
          <a:bodyPr/>
          <a:lstStyle/>
          <a:p>
            <a:fld id="{5EF8D87A-5F29-4747-9A2E-4A1162ABD01E}" type="slidenum">
              <a:rPr lang="en-US" smtClean="0">
                <a:latin typeface="华文细黑" pitchFamily="2" charset="-122"/>
                <a:ea typeface="华文细黑" pitchFamily="2" charset="-122"/>
              </a:rPr>
              <a:pPr/>
              <a:t>11</a:t>
            </a:fld>
            <a:endParaRPr lang="en-US" dirty="0">
              <a:latin typeface="华文细黑" pitchFamily="2" charset="-122"/>
              <a:ea typeface="华文细黑" pitchFamily="2" charset="-122"/>
            </a:endParaRPr>
          </a:p>
        </p:txBody>
      </p:sp>
      <p:sp>
        <p:nvSpPr>
          <p:cNvPr id="1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5" name="TextBox 14"/>
          <p:cNvSpPr txBox="1"/>
          <p:nvPr/>
        </p:nvSpPr>
        <p:spPr>
          <a:xfrm>
            <a:off x="2209800" y="8839200"/>
            <a:ext cx="3505200" cy="276999"/>
          </a:xfrm>
          <a:prstGeom prst="rect">
            <a:avLst/>
          </a:prstGeom>
          <a:noFill/>
        </p:spPr>
        <p:txBody>
          <a:bodyPr wrap="square" rtlCol="0">
            <a:spAutoFit/>
          </a:bodyPr>
          <a:lstStyle/>
          <a:p>
            <a:pPr algn="ctr"/>
            <a:r>
              <a:rPr lang="zh-CN" altLang="en-US" sz="1200" b="1" dirty="0" smtClean="0">
                <a:solidFill>
                  <a:srgbClr val="002060"/>
                </a:solidFill>
                <a:latin typeface="华文细黑" pitchFamily="2" charset="-122"/>
                <a:ea typeface="华文细黑" pitchFamily="2" charset="-122"/>
              </a:rPr>
              <a:t>公共大厅</a:t>
            </a:r>
            <a:endParaRPr lang="zh-CN" altLang="en-US" sz="1200" b="1" dirty="0">
              <a:solidFill>
                <a:srgbClr val="002060"/>
              </a:solidFill>
              <a:latin typeface="华文细黑" pitchFamily="2" charset="-122"/>
              <a:ea typeface="华文细黑" pitchFamily="2" charset="-122"/>
            </a:endParaRPr>
          </a:p>
        </p:txBody>
      </p:sp>
      <p:sp>
        <p:nvSpPr>
          <p:cNvPr id="26"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4" name="TextBox 13"/>
          <p:cNvSpPr txBox="1"/>
          <p:nvPr/>
        </p:nvSpPr>
        <p:spPr>
          <a:xfrm>
            <a:off x="2667000" y="4419600"/>
            <a:ext cx="2667000" cy="276999"/>
          </a:xfrm>
          <a:prstGeom prst="rect">
            <a:avLst/>
          </a:prstGeom>
          <a:noFill/>
        </p:spPr>
        <p:txBody>
          <a:bodyPr wrap="square" rtlCol="0">
            <a:spAutoFit/>
          </a:bodyPr>
          <a:lstStyle/>
          <a:p>
            <a:pPr algn="ctr"/>
            <a:r>
              <a:rPr lang="zh-CN" altLang="en-US" sz="1200" b="1" dirty="0" smtClean="0">
                <a:solidFill>
                  <a:srgbClr val="002060"/>
                </a:solidFill>
                <a:latin typeface="华文细黑" pitchFamily="2" charset="-122"/>
                <a:ea typeface="华文细黑" pitchFamily="2" charset="-122"/>
              </a:rPr>
              <a:t>入口大厅</a:t>
            </a:r>
            <a:endParaRPr lang="zh-CN" altLang="en-US" sz="1200" b="1" dirty="0">
              <a:solidFill>
                <a:srgbClr val="002060"/>
              </a:solidFill>
              <a:latin typeface="华文细黑" pitchFamily="2" charset="-122"/>
              <a:ea typeface="华文细黑" pitchFamily="2" charset="-122"/>
            </a:endParaRPr>
          </a:p>
        </p:txBody>
      </p:sp>
      <p:pic>
        <p:nvPicPr>
          <p:cNvPr id="3073" name="Picture 1" descr="C:\Users\Larry Xu\Documents\Grand China Fund\Seattle Marymoor\Financials\Draws\Draw #37\Pictures\Interior Entry 2.jpg"/>
          <p:cNvPicPr>
            <a:picLocks noChangeAspect="1" noChangeArrowheads="1"/>
          </p:cNvPicPr>
          <p:nvPr/>
        </p:nvPicPr>
        <p:blipFill>
          <a:blip r:embed="rId2" cstate="print"/>
          <a:srcRect/>
          <a:stretch>
            <a:fillRect/>
          </a:stretch>
        </p:blipFill>
        <p:spPr bwMode="auto">
          <a:xfrm>
            <a:off x="1828800" y="1066800"/>
            <a:ext cx="4343400" cy="3257550"/>
          </a:xfrm>
          <a:prstGeom prst="rect">
            <a:avLst/>
          </a:prstGeom>
          <a:noFill/>
        </p:spPr>
      </p:pic>
      <p:pic>
        <p:nvPicPr>
          <p:cNvPr id="3074" name="Picture 2" descr="C:\Users\Larry Xu\Documents\Grand China Fund\Seattle Marymoor\Financials\Draws\Draw #37\Pictures\Clubhouse 3.jpg"/>
          <p:cNvPicPr>
            <a:picLocks noChangeAspect="1" noChangeArrowheads="1"/>
          </p:cNvPicPr>
          <p:nvPr/>
        </p:nvPicPr>
        <p:blipFill>
          <a:blip r:embed="rId3" cstate="print"/>
          <a:srcRect/>
          <a:stretch>
            <a:fillRect/>
          </a:stretch>
        </p:blipFill>
        <p:spPr bwMode="auto">
          <a:xfrm>
            <a:off x="1905000" y="5257800"/>
            <a:ext cx="4343400" cy="3257550"/>
          </a:xfrm>
          <a:prstGeom prst="rect">
            <a:avLst/>
          </a:prstGeom>
          <a:noFill/>
        </p:spPr>
      </p:pic>
    </p:spTree>
    <p:extLst>
      <p:ext uri="{BB962C8B-B14F-4D97-AF65-F5344CB8AC3E}">
        <p14:creationId xmlns:p14="http://schemas.microsoft.com/office/powerpoint/2010/main" val="13804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314289" y="2838668"/>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36" name="TextBox 35"/>
          <p:cNvSpPr txBox="1"/>
          <p:nvPr/>
        </p:nvSpPr>
        <p:spPr>
          <a:xfrm>
            <a:off x="286200" y="390525"/>
            <a:ext cx="3429000" cy="207749"/>
          </a:xfrm>
          <a:prstGeom prst="rect">
            <a:avLst/>
          </a:prstGeom>
          <a:noFill/>
        </p:spPr>
        <p:txBody>
          <a:bodyPr wrap="square" rtlCol="0">
            <a:spAutoFit/>
          </a:bodyPr>
          <a:lstStyle/>
          <a:p>
            <a:pPr>
              <a:lnSpc>
                <a:spcPts val="900"/>
              </a:lnSpc>
            </a:pPr>
            <a:r>
              <a:rPr lang="zh-CN" altLang="en-US" sz="1600" b="1" dirty="0" smtClean="0">
                <a:solidFill>
                  <a:srgbClr val="720017"/>
                </a:solidFill>
                <a:latin typeface="华文细黑" pitchFamily="2" charset="-122"/>
                <a:ea typeface="华文细黑" pitchFamily="2" charset="-122"/>
                <a:cs typeface="Times New Roman" pitchFamily="18" charset="0"/>
              </a:rPr>
              <a:t>现</a:t>
            </a:r>
            <a:r>
              <a:rPr lang="zh-CN" altLang="en-US" sz="1600" b="1" dirty="0">
                <a:solidFill>
                  <a:srgbClr val="720017"/>
                </a:solidFill>
                <a:latin typeface="华文细黑" pitchFamily="2" charset="-122"/>
                <a:ea typeface="华文细黑" pitchFamily="2" charset="-122"/>
                <a:cs typeface="Times New Roman" pitchFamily="18" charset="0"/>
              </a:rPr>
              <a:t>场图片 </a:t>
            </a:r>
          </a:p>
        </p:txBody>
      </p:sp>
      <p:sp>
        <p:nvSpPr>
          <p:cNvPr id="18" name="页脚占位符 40"/>
          <p:cNvSpPr>
            <a:spLocks noGrp="1"/>
          </p:cNvSpPr>
          <p:nvPr>
            <p:ph type="ftr" sz="quarter" idx="11"/>
          </p:nvPr>
        </p:nvSpPr>
        <p:spPr>
          <a:xfrm>
            <a:off x="2438400" y="9677400"/>
            <a:ext cx="2895600" cy="365125"/>
          </a:xfrm>
        </p:spPr>
        <p:txBody>
          <a:bodyPr/>
          <a:lstStyle/>
          <a:p>
            <a:fld id="{5EF8D87A-5F29-4747-9A2E-4A1162ABD01E}" type="slidenum">
              <a:rPr lang="en-US" smtClean="0">
                <a:latin typeface="华文细黑" pitchFamily="2" charset="-122"/>
                <a:ea typeface="华文细黑" pitchFamily="2" charset="-122"/>
              </a:rPr>
              <a:pPr/>
              <a:t>12</a:t>
            </a:fld>
            <a:endParaRPr lang="en-US" dirty="0">
              <a:latin typeface="华文细黑" pitchFamily="2" charset="-122"/>
              <a:ea typeface="华文细黑" pitchFamily="2" charset="-122"/>
            </a:endParaRPr>
          </a:p>
        </p:txBody>
      </p:sp>
      <p:sp>
        <p:nvSpPr>
          <p:cNvPr id="1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5" name="TextBox 14"/>
          <p:cNvSpPr txBox="1"/>
          <p:nvPr/>
        </p:nvSpPr>
        <p:spPr>
          <a:xfrm>
            <a:off x="2171688" y="8958290"/>
            <a:ext cx="3505200" cy="276999"/>
          </a:xfrm>
          <a:prstGeom prst="rect">
            <a:avLst/>
          </a:prstGeom>
          <a:noFill/>
        </p:spPr>
        <p:txBody>
          <a:bodyPr wrap="square" rtlCol="0">
            <a:spAutoFit/>
          </a:bodyPr>
          <a:lstStyle/>
          <a:p>
            <a:pPr algn="ctr"/>
            <a:r>
              <a:rPr lang="zh-CN" altLang="en-US" sz="1200" b="1" dirty="0" smtClean="0">
                <a:solidFill>
                  <a:srgbClr val="002060"/>
                </a:solidFill>
                <a:latin typeface="华文细黑" pitchFamily="2" charset="-122"/>
                <a:ea typeface="华文细黑" pitchFamily="2" charset="-122"/>
              </a:rPr>
              <a:t>屋面室外空间</a:t>
            </a:r>
            <a:endParaRPr lang="zh-CN" altLang="en-US" sz="1200" b="1" dirty="0">
              <a:solidFill>
                <a:srgbClr val="002060"/>
              </a:solidFill>
              <a:latin typeface="华文细黑" pitchFamily="2" charset="-122"/>
              <a:ea typeface="华文细黑" pitchFamily="2" charset="-122"/>
            </a:endParaRPr>
          </a:p>
        </p:txBody>
      </p:sp>
      <p:sp>
        <p:nvSpPr>
          <p:cNvPr id="26"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4" name="TextBox 13"/>
          <p:cNvSpPr txBox="1"/>
          <p:nvPr/>
        </p:nvSpPr>
        <p:spPr>
          <a:xfrm>
            <a:off x="2671754" y="4529134"/>
            <a:ext cx="2667000" cy="276999"/>
          </a:xfrm>
          <a:prstGeom prst="rect">
            <a:avLst/>
          </a:prstGeom>
          <a:noFill/>
        </p:spPr>
        <p:txBody>
          <a:bodyPr wrap="square" rtlCol="0">
            <a:spAutoFit/>
          </a:bodyPr>
          <a:lstStyle/>
          <a:p>
            <a:pPr algn="ctr"/>
            <a:r>
              <a:rPr lang="zh-CN" altLang="en-US" sz="1200" b="1" dirty="0" smtClean="0">
                <a:solidFill>
                  <a:srgbClr val="002060"/>
                </a:solidFill>
                <a:latin typeface="华文细黑" pitchFamily="2" charset="-122"/>
                <a:ea typeface="华文细黑" pitchFamily="2" charset="-122"/>
              </a:rPr>
              <a:t>首层室外空间</a:t>
            </a:r>
            <a:endParaRPr lang="zh-CN" altLang="en-US" sz="1200" b="1" dirty="0">
              <a:solidFill>
                <a:srgbClr val="002060"/>
              </a:solidFill>
              <a:latin typeface="华文细黑" pitchFamily="2" charset="-122"/>
              <a:ea typeface="华文细黑" pitchFamily="2" charset="-122"/>
            </a:endParaRPr>
          </a:p>
        </p:txBody>
      </p:sp>
      <p:pic>
        <p:nvPicPr>
          <p:cNvPr id="2049" name="Picture 1" descr="C:\Users\Larry Xu\Documents\Grand China Fund\Seattle Marymoor\Financials\Draws\Draw #37\Pictures\First Floor Outdoor Amenity.jpg"/>
          <p:cNvPicPr>
            <a:picLocks noChangeAspect="1" noChangeArrowheads="1"/>
          </p:cNvPicPr>
          <p:nvPr/>
        </p:nvPicPr>
        <p:blipFill>
          <a:blip r:embed="rId2" cstate="print"/>
          <a:srcRect/>
          <a:stretch>
            <a:fillRect/>
          </a:stretch>
        </p:blipFill>
        <p:spPr bwMode="auto">
          <a:xfrm>
            <a:off x="1447800" y="838200"/>
            <a:ext cx="4876800" cy="3657600"/>
          </a:xfrm>
          <a:prstGeom prst="rect">
            <a:avLst/>
          </a:prstGeom>
          <a:noFill/>
        </p:spPr>
      </p:pic>
      <p:pic>
        <p:nvPicPr>
          <p:cNvPr id="2050" name="Picture 2" descr="C:\Users\Larry Xu\Documents\Grand China Fund\Seattle Marymoor\Financials\Draws\Draw #37\Pictures\Rooftop.jpg"/>
          <p:cNvPicPr>
            <a:picLocks noChangeAspect="1" noChangeArrowheads="1"/>
          </p:cNvPicPr>
          <p:nvPr/>
        </p:nvPicPr>
        <p:blipFill>
          <a:blip r:embed="rId3" cstate="print"/>
          <a:srcRect/>
          <a:stretch>
            <a:fillRect/>
          </a:stretch>
        </p:blipFill>
        <p:spPr bwMode="auto">
          <a:xfrm>
            <a:off x="1447800" y="5105400"/>
            <a:ext cx="4953000" cy="3714750"/>
          </a:xfrm>
          <a:prstGeom prst="rect">
            <a:avLst/>
          </a:prstGeom>
          <a:noFill/>
        </p:spPr>
      </p:pic>
    </p:spTree>
    <p:extLst>
      <p:ext uri="{BB962C8B-B14F-4D97-AF65-F5344CB8AC3E}">
        <p14:creationId xmlns:p14="http://schemas.microsoft.com/office/powerpoint/2010/main" val="138045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314289" y="2838668"/>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36" name="TextBox 35"/>
          <p:cNvSpPr txBox="1"/>
          <p:nvPr/>
        </p:nvSpPr>
        <p:spPr>
          <a:xfrm>
            <a:off x="286200" y="390525"/>
            <a:ext cx="3429000" cy="207749"/>
          </a:xfrm>
          <a:prstGeom prst="rect">
            <a:avLst/>
          </a:prstGeom>
          <a:noFill/>
        </p:spPr>
        <p:txBody>
          <a:bodyPr wrap="square" rtlCol="0">
            <a:spAutoFit/>
          </a:bodyPr>
          <a:lstStyle/>
          <a:p>
            <a:pPr>
              <a:lnSpc>
                <a:spcPts val="900"/>
              </a:lnSpc>
            </a:pPr>
            <a:r>
              <a:rPr lang="zh-CN" altLang="en-US" sz="1600" b="1" dirty="0" smtClean="0">
                <a:solidFill>
                  <a:srgbClr val="720017"/>
                </a:solidFill>
                <a:latin typeface="华文细黑" pitchFamily="2" charset="-122"/>
                <a:ea typeface="华文细黑" pitchFamily="2" charset="-122"/>
                <a:cs typeface="Times New Roman" pitchFamily="18" charset="0"/>
              </a:rPr>
              <a:t>现</a:t>
            </a:r>
            <a:r>
              <a:rPr lang="zh-CN" altLang="en-US" sz="1600" b="1" dirty="0">
                <a:solidFill>
                  <a:srgbClr val="720017"/>
                </a:solidFill>
                <a:latin typeface="华文细黑" pitchFamily="2" charset="-122"/>
                <a:ea typeface="华文细黑" pitchFamily="2" charset="-122"/>
                <a:cs typeface="Times New Roman" pitchFamily="18" charset="0"/>
              </a:rPr>
              <a:t>场图片 </a:t>
            </a:r>
          </a:p>
        </p:txBody>
      </p:sp>
      <p:sp>
        <p:nvSpPr>
          <p:cNvPr id="18" name="页脚占位符 40"/>
          <p:cNvSpPr>
            <a:spLocks noGrp="1"/>
          </p:cNvSpPr>
          <p:nvPr>
            <p:ph type="ftr" sz="quarter" idx="11"/>
          </p:nvPr>
        </p:nvSpPr>
        <p:spPr>
          <a:xfrm>
            <a:off x="2438400" y="9677400"/>
            <a:ext cx="2895600" cy="365125"/>
          </a:xfrm>
        </p:spPr>
        <p:txBody>
          <a:bodyPr/>
          <a:lstStyle/>
          <a:p>
            <a:fld id="{5EF8D87A-5F29-4747-9A2E-4A1162ABD01E}" type="slidenum">
              <a:rPr lang="en-US" smtClean="0">
                <a:latin typeface="华文细黑" pitchFamily="2" charset="-122"/>
                <a:ea typeface="华文细黑" pitchFamily="2" charset="-122"/>
              </a:rPr>
              <a:pPr/>
              <a:t>13</a:t>
            </a:fld>
            <a:endParaRPr lang="en-US" dirty="0">
              <a:latin typeface="华文细黑" pitchFamily="2" charset="-122"/>
              <a:ea typeface="华文细黑" pitchFamily="2" charset="-122"/>
            </a:endParaRPr>
          </a:p>
        </p:txBody>
      </p:sp>
      <p:sp>
        <p:nvSpPr>
          <p:cNvPr id="1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5" name="TextBox 14"/>
          <p:cNvSpPr txBox="1"/>
          <p:nvPr/>
        </p:nvSpPr>
        <p:spPr>
          <a:xfrm>
            <a:off x="2209800" y="8839200"/>
            <a:ext cx="3505200" cy="276999"/>
          </a:xfrm>
          <a:prstGeom prst="rect">
            <a:avLst/>
          </a:prstGeom>
          <a:noFill/>
        </p:spPr>
        <p:txBody>
          <a:bodyPr wrap="square" rtlCol="0">
            <a:spAutoFit/>
          </a:bodyPr>
          <a:lstStyle/>
          <a:p>
            <a:pPr algn="ctr"/>
            <a:r>
              <a:rPr lang="zh-CN" altLang="en-US" sz="1200" b="1" dirty="0" smtClean="0">
                <a:solidFill>
                  <a:srgbClr val="002060"/>
                </a:solidFill>
                <a:latin typeface="华文细黑" pitchFamily="2" charset="-122"/>
                <a:ea typeface="华文细黑" pitchFamily="2" charset="-122"/>
              </a:rPr>
              <a:t>公寓厨房</a:t>
            </a:r>
            <a:endParaRPr lang="zh-CN" altLang="en-US" sz="1200" b="1" dirty="0">
              <a:solidFill>
                <a:srgbClr val="002060"/>
              </a:solidFill>
              <a:latin typeface="华文细黑" pitchFamily="2" charset="-122"/>
              <a:ea typeface="华文细黑" pitchFamily="2" charset="-122"/>
            </a:endParaRPr>
          </a:p>
        </p:txBody>
      </p:sp>
      <p:sp>
        <p:nvSpPr>
          <p:cNvPr id="26"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4" name="TextBox 13"/>
          <p:cNvSpPr txBox="1"/>
          <p:nvPr/>
        </p:nvSpPr>
        <p:spPr>
          <a:xfrm>
            <a:off x="2514600" y="4419600"/>
            <a:ext cx="2667000" cy="276999"/>
          </a:xfrm>
          <a:prstGeom prst="rect">
            <a:avLst/>
          </a:prstGeom>
          <a:noFill/>
        </p:spPr>
        <p:txBody>
          <a:bodyPr wrap="square" rtlCol="0">
            <a:spAutoFit/>
          </a:bodyPr>
          <a:lstStyle/>
          <a:p>
            <a:pPr algn="ctr"/>
            <a:r>
              <a:rPr lang="zh-CN" altLang="en-US" sz="1200" b="1" dirty="0" smtClean="0">
                <a:solidFill>
                  <a:srgbClr val="002060"/>
                </a:solidFill>
                <a:latin typeface="华文细黑" pitchFamily="2" charset="-122"/>
                <a:ea typeface="华文细黑" pitchFamily="2" charset="-122"/>
              </a:rPr>
              <a:t>会议室</a:t>
            </a:r>
            <a:endParaRPr lang="zh-CN" altLang="en-US" sz="1200" b="1" dirty="0">
              <a:solidFill>
                <a:srgbClr val="002060"/>
              </a:solidFill>
              <a:latin typeface="华文细黑" pitchFamily="2" charset="-122"/>
              <a:ea typeface="华文细黑" pitchFamily="2" charset="-122"/>
            </a:endParaRPr>
          </a:p>
        </p:txBody>
      </p:sp>
      <p:pic>
        <p:nvPicPr>
          <p:cNvPr id="1025" name="Picture 1" descr="C:\Users\Larry Xu\Documents\Grand China Fund\Seattle Marymoor\Financials\Draws\Draw #37\Pictures\Conference Room.jpg"/>
          <p:cNvPicPr>
            <a:picLocks noChangeAspect="1" noChangeArrowheads="1"/>
          </p:cNvPicPr>
          <p:nvPr/>
        </p:nvPicPr>
        <p:blipFill>
          <a:blip r:embed="rId2" cstate="print"/>
          <a:srcRect/>
          <a:stretch>
            <a:fillRect/>
          </a:stretch>
        </p:blipFill>
        <p:spPr bwMode="auto">
          <a:xfrm>
            <a:off x="1295400" y="762000"/>
            <a:ext cx="4876800" cy="3657600"/>
          </a:xfrm>
          <a:prstGeom prst="rect">
            <a:avLst/>
          </a:prstGeom>
          <a:noFill/>
        </p:spPr>
      </p:pic>
      <p:pic>
        <p:nvPicPr>
          <p:cNvPr id="1026" name="Picture 2" descr="C:\Users\Larry Xu\Documents\Grand China Fund\Seattle Marymoor\Financials\Draws\Draw #37\Pictures\Unit Kitchen 2.jpg"/>
          <p:cNvPicPr>
            <a:picLocks noChangeAspect="1" noChangeArrowheads="1"/>
          </p:cNvPicPr>
          <p:nvPr/>
        </p:nvPicPr>
        <p:blipFill>
          <a:blip r:embed="rId3" cstate="print"/>
          <a:srcRect/>
          <a:stretch>
            <a:fillRect/>
          </a:stretch>
        </p:blipFill>
        <p:spPr bwMode="auto">
          <a:xfrm>
            <a:off x="1295400" y="5029200"/>
            <a:ext cx="4876800" cy="3657600"/>
          </a:xfrm>
          <a:prstGeom prst="rect">
            <a:avLst/>
          </a:prstGeom>
          <a:noFill/>
        </p:spPr>
      </p:pic>
    </p:spTree>
    <p:extLst>
      <p:ext uri="{BB962C8B-B14F-4D97-AF65-F5344CB8AC3E}">
        <p14:creationId xmlns:p14="http://schemas.microsoft.com/office/powerpoint/2010/main" val="13804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314289" y="2838668"/>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36" name="TextBox 35"/>
          <p:cNvSpPr txBox="1"/>
          <p:nvPr/>
        </p:nvSpPr>
        <p:spPr>
          <a:xfrm>
            <a:off x="286200" y="390525"/>
            <a:ext cx="3429000" cy="226409"/>
          </a:xfrm>
          <a:prstGeom prst="rect">
            <a:avLst/>
          </a:prstGeom>
          <a:noFill/>
        </p:spPr>
        <p:txBody>
          <a:bodyPr wrap="square" rtlCol="0">
            <a:spAutoFit/>
          </a:bodyPr>
          <a:lstStyle/>
          <a:p>
            <a:pPr>
              <a:lnSpc>
                <a:spcPts val="900"/>
              </a:lnSpc>
            </a:pPr>
            <a:r>
              <a:rPr lang="zh-CN" altLang="en-US" sz="1600" b="1" dirty="0" smtClean="0">
                <a:solidFill>
                  <a:srgbClr val="720017"/>
                </a:solidFill>
                <a:latin typeface="华文细黑" pitchFamily="2" charset="-122"/>
                <a:ea typeface="华文细黑" pitchFamily="2" charset="-122"/>
                <a:cs typeface="Times New Roman" pitchFamily="18" charset="0"/>
              </a:rPr>
              <a:t>临时入住许可 （</a:t>
            </a:r>
            <a:r>
              <a:rPr lang="en-US" altLang="zh-CN" sz="1600" b="1" dirty="0" smtClean="0">
                <a:solidFill>
                  <a:srgbClr val="720017"/>
                </a:solidFill>
                <a:latin typeface="华文细黑" pitchFamily="2" charset="-122"/>
                <a:ea typeface="华文细黑" pitchFamily="2" charset="-122"/>
                <a:cs typeface="Times New Roman" pitchFamily="18" charset="0"/>
              </a:rPr>
              <a:t>TCO</a:t>
            </a:r>
            <a:r>
              <a:rPr lang="zh-CN" altLang="en-US" sz="1600" b="1" dirty="0" smtClean="0">
                <a:solidFill>
                  <a:srgbClr val="720017"/>
                </a:solidFill>
                <a:latin typeface="华文细黑" pitchFamily="2" charset="-122"/>
                <a:ea typeface="华文细黑" pitchFamily="2" charset="-122"/>
                <a:cs typeface="Times New Roman" pitchFamily="18" charset="0"/>
              </a:rPr>
              <a:t>） </a:t>
            </a:r>
            <a:endParaRPr lang="zh-CN" altLang="en-US" sz="1600" b="1" dirty="0">
              <a:solidFill>
                <a:srgbClr val="720017"/>
              </a:solidFill>
              <a:latin typeface="华文细黑" pitchFamily="2" charset="-122"/>
              <a:ea typeface="华文细黑" pitchFamily="2" charset="-122"/>
              <a:cs typeface="Times New Roman" pitchFamily="18" charset="0"/>
            </a:endParaRPr>
          </a:p>
        </p:txBody>
      </p:sp>
      <p:sp>
        <p:nvSpPr>
          <p:cNvPr id="18" name="页脚占位符 40"/>
          <p:cNvSpPr>
            <a:spLocks noGrp="1"/>
          </p:cNvSpPr>
          <p:nvPr>
            <p:ph type="ftr" sz="quarter" idx="11"/>
          </p:nvPr>
        </p:nvSpPr>
        <p:spPr>
          <a:xfrm>
            <a:off x="2438400" y="9677400"/>
            <a:ext cx="2895600" cy="365125"/>
          </a:xfrm>
        </p:spPr>
        <p:txBody>
          <a:bodyPr/>
          <a:lstStyle/>
          <a:p>
            <a:fld id="{5EF8D87A-5F29-4747-9A2E-4A1162ABD01E}" type="slidenum">
              <a:rPr lang="en-US" smtClean="0">
                <a:latin typeface="华文细黑" pitchFamily="2" charset="-122"/>
                <a:ea typeface="华文细黑" pitchFamily="2" charset="-122"/>
              </a:rPr>
              <a:pPr/>
              <a:t>14</a:t>
            </a:fld>
            <a:endParaRPr lang="en-US" dirty="0">
              <a:latin typeface="华文细黑" pitchFamily="2" charset="-122"/>
              <a:ea typeface="华文细黑" pitchFamily="2" charset="-122"/>
            </a:endParaRPr>
          </a:p>
        </p:txBody>
      </p:sp>
      <p:sp>
        <p:nvSpPr>
          <p:cNvPr id="1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26"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4" name="TextBox 13"/>
          <p:cNvSpPr txBox="1"/>
          <p:nvPr/>
        </p:nvSpPr>
        <p:spPr>
          <a:xfrm>
            <a:off x="2514600" y="4419600"/>
            <a:ext cx="2667000" cy="276999"/>
          </a:xfrm>
          <a:prstGeom prst="rect">
            <a:avLst/>
          </a:prstGeom>
          <a:noFill/>
        </p:spPr>
        <p:txBody>
          <a:bodyPr wrap="square" rtlCol="0">
            <a:spAutoFit/>
          </a:bodyPr>
          <a:lstStyle/>
          <a:p>
            <a:pPr algn="ctr"/>
            <a:r>
              <a:rPr lang="zh-CN" altLang="en-US" sz="1200" b="1" dirty="0" smtClean="0">
                <a:solidFill>
                  <a:srgbClr val="002060"/>
                </a:solidFill>
                <a:latin typeface="华文细黑" pitchFamily="2" charset="-122"/>
                <a:ea typeface="华文细黑" pitchFamily="2" charset="-122"/>
              </a:rPr>
              <a:t>会议室</a:t>
            </a:r>
            <a:endParaRPr lang="zh-CN" altLang="en-US" sz="1200" b="1" dirty="0">
              <a:solidFill>
                <a:srgbClr val="002060"/>
              </a:solidFill>
              <a:latin typeface="华文细黑" pitchFamily="2" charset="-122"/>
              <a:ea typeface="华文细黑" pitchFamily="2" charset="-122"/>
            </a:endParaRPr>
          </a:p>
        </p:txBody>
      </p:sp>
      <p:pic>
        <p:nvPicPr>
          <p:cNvPr id="2" name="Picture 2" descr="C:\Users\Larry Xu\Documents\Grand China Fund\Seattle Marymoor\Site Issues\Permits and Approvals\Bldg C TCO.jpg"/>
          <p:cNvPicPr>
            <a:picLocks noChangeAspect="1" noChangeArrowheads="1"/>
          </p:cNvPicPr>
          <p:nvPr/>
        </p:nvPicPr>
        <p:blipFill>
          <a:blip r:embed="rId2"/>
          <a:srcRect/>
          <a:stretch>
            <a:fillRect/>
          </a:stretch>
        </p:blipFill>
        <p:spPr bwMode="auto">
          <a:xfrm>
            <a:off x="990600" y="685800"/>
            <a:ext cx="5652654" cy="7315200"/>
          </a:xfrm>
          <a:prstGeom prst="rect">
            <a:avLst/>
          </a:prstGeom>
          <a:noFill/>
        </p:spPr>
      </p:pic>
    </p:spTree>
    <p:extLst>
      <p:ext uri="{BB962C8B-B14F-4D97-AF65-F5344CB8AC3E}">
        <p14:creationId xmlns:p14="http://schemas.microsoft.com/office/powerpoint/2010/main" val="138045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314289" y="2838668"/>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36" name="TextBox 35"/>
          <p:cNvSpPr txBox="1"/>
          <p:nvPr/>
        </p:nvSpPr>
        <p:spPr>
          <a:xfrm>
            <a:off x="286200" y="390525"/>
            <a:ext cx="5352600" cy="323165"/>
          </a:xfrm>
          <a:prstGeom prst="rect">
            <a:avLst/>
          </a:prstGeom>
          <a:noFill/>
        </p:spPr>
        <p:txBody>
          <a:bodyPr wrap="square" rtlCol="0">
            <a:spAutoFit/>
          </a:bodyPr>
          <a:lstStyle/>
          <a:p>
            <a:pPr>
              <a:lnSpc>
                <a:spcPts val="900"/>
              </a:lnSpc>
            </a:pPr>
            <a:r>
              <a:rPr lang="zh-CN" altLang="en-US" sz="1600" b="1" dirty="0" smtClean="0">
                <a:solidFill>
                  <a:srgbClr val="720017"/>
                </a:solidFill>
                <a:latin typeface="华文细黑" pitchFamily="2" charset="-122"/>
                <a:ea typeface="华文细黑" pitchFamily="2" charset="-122"/>
                <a:cs typeface="Times New Roman" pitchFamily="18" charset="0"/>
              </a:rPr>
              <a:t>正式入住许可 （</a:t>
            </a:r>
            <a:r>
              <a:rPr lang="en-US" altLang="zh-CN" sz="1600" b="1" dirty="0" smtClean="0">
                <a:solidFill>
                  <a:srgbClr val="720017"/>
                </a:solidFill>
                <a:latin typeface="华文细黑" pitchFamily="2" charset="-122"/>
                <a:ea typeface="华文细黑" pitchFamily="2" charset="-122"/>
                <a:cs typeface="Times New Roman" pitchFamily="18" charset="0"/>
              </a:rPr>
              <a:t>Final Certificate of Occupancy)</a:t>
            </a:r>
          </a:p>
          <a:p>
            <a:pPr>
              <a:lnSpc>
                <a:spcPts val="900"/>
              </a:lnSpc>
            </a:pPr>
            <a:endParaRPr lang="zh-CN" altLang="en-US" sz="1600" b="1" dirty="0">
              <a:solidFill>
                <a:srgbClr val="720017"/>
              </a:solidFill>
              <a:latin typeface="华文细黑" pitchFamily="2" charset="-122"/>
              <a:ea typeface="华文细黑" pitchFamily="2" charset="-122"/>
              <a:cs typeface="Times New Roman" pitchFamily="18" charset="0"/>
            </a:endParaRPr>
          </a:p>
        </p:txBody>
      </p:sp>
      <p:sp>
        <p:nvSpPr>
          <p:cNvPr id="18" name="页脚占位符 40"/>
          <p:cNvSpPr>
            <a:spLocks noGrp="1"/>
          </p:cNvSpPr>
          <p:nvPr>
            <p:ph type="ftr" sz="quarter" idx="11"/>
          </p:nvPr>
        </p:nvSpPr>
        <p:spPr>
          <a:xfrm>
            <a:off x="2438400" y="9677400"/>
            <a:ext cx="2895600" cy="365125"/>
          </a:xfrm>
        </p:spPr>
        <p:txBody>
          <a:bodyPr/>
          <a:lstStyle/>
          <a:p>
            <a:fld id="{5EF8D87A-5F29-4747-9A2E-4A1162ABD01E}" type="slidenum">
              <a:rPr lang="en-US" smtClean="0">
                <a:latin typeface="华文细黑" pitchFamily="2" charset="-122"/>
                <a:ea typeface="华文细黑" pitchFamily="2" charset="-122"/>
              </a:rPr>
              <a:pPr/>
              <a:t>15</a:t>
            </a:fld>
            <a:endParaRPr lang="en-US" dirty="0">
              <a:latin typeface="华文细黑" pitchFamily="2" charset="-122"/>
              <a:ea typeface="华文细黑" pitchFamily="2" charset="-122"/>
            </a:endParaRPr>
          </a:p>
        </p:txBody>
      </p:sp>
      <p:sp>
        <p:nvSpPr>
          <p:cNvPr id="1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26"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pic>
        <p:nvPicPr>
          <p:cNvPr id="1027" name="Picture 3" descr="C:\Users\Larry Xu\Documents\Grand China Fund\Seattle Marymoor\Site Issues\Permits and Approvals\Marymoor C of O.jpg"/>
          <p:cNvPicPr>
            <a:picLocks noChangeAspect="1" noChangeArrowheads="1"/>
          </p:cNvPicPr>
          <p:nvPr/>
        </p:nvPicPr>
        <p:blipFill>
          <a:blip r:embed="rId2"/>
          <a:srcRect/>
          <a:stretch>
            <a:fillRect/>
          </a:stretch>
        </p:blipFill>
        <p:spPr bwMode="auto">
          <a:xfrm>
            <a:off x="914400" y="914400"/>
            <a:ext cx="5652655" cy="7315200"/>
          </a:xfrm>
          <a:prstGeom prst="rect">
            <a:avLst/>
          </a:prstGeom>
          <a:noFill/>
        </p:spPr>
      </p:pic>
    </p:spTree>
    <p:extLst>
      <p:ext uri="{BB962C8B-B14F-4D97-AF65-F5344CB8AC3E}">
        <p14:creationId xmlns:p14="http://schemas.microsoft.com/office/powerpoint/2010/main" val="138045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314289" y="433658"/>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24" name="Freeform 3"/>
          <p:cNvSpPr/>
          <p:nvPr/>
        </p:nvSpPr>
        <p:spPr>
          <a:xfrm>
            <a:off x="2758771" y="2213446"/>
            <a:ext cx="6095" cy="6095"/>
          </a:xfrm>
          <a:custGeom>
            <a:avLst/>
            <a:gdLst>
              <a:gd name="connsiteX0" fmla="*/ 0 w 6095"/>
              <a:gd name="connsiteY0" fmla="*/ 6095 h 6095"/>
              <a:gd name="connsiteX1" fmla="*/ 6095 w 6095"/>
              <a:gd name="connsiteY1" fmla="*/ 6095 h 6095"/>
              <a:gd name="connsiteX2" fmla="*/ 6095 w 6095"/>
              <a:gd name="connsiteY2" fmla="*/ 0 h 6095"/>
              <a:gd name="connsiteX3" fmla="*/ 0 w 6095"/>
              <a:gd name="connsiteY3" fmla="*/ 0 h 6095"/>
              <a:gd name="connsiteX4" fmla="*/ 0 w 6095"/>
              <a:gd name="connsiteY4" fmla="*/ 6095 h 60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5" h="6095">
                <a:moveTo>
                  <a:pt x="0" y="6095"/>
                </a:moveTo>
                <a:lnTo>
                  <a:pt x="6095" y="6095"/>
                </a:lnTo>
                <a:lnTo>
                  <a:pt x="6095" y="0"/>
                </a:lnTo>
                <a:lnTo>
                  <a:pt x="0" y="0"/>
                </a:lnTo>
                <a:lnTo>
                  <a:pt x="0" y="609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27" name="Freeform 3"/>
          <p:cNvSpPr/>
          <p:nvPr/>
        </p:nvSpPr>
        <p:spPr>
          <a:xfrm>
            <a:off x="4703648" y="2213446"/>
            <a:ext cx="6096" cy="6095"/>
          </a:xfrm>
          <a:custGeom>
            <a:avLst/>
            <a:gdLst>
              <a:gd name="connsiteX0" fmla="*/ 0 w 6096"/>
              <a:gd name="connsiteY0" fmla="*/ 6095 h 6095"/>
              <a:gd name="connsiteX1" fmla="*/ 6096 w 6096"/>
              <a:gd name="connsiteY1" fmla="*/ 6095 h 6095"/>
              <a:gd name="connsiteX2" fmla="*/ 6096 w 6096"/>
              <a:gd name="connsiteY2" fmla="*/ 0 h 6095"/>
              <a:gd name="connsiteX3" fmla="*/ 0 w 6096"/>
              <a:gd name="connsiteY3" fmla="*/ 0 h 6095"/>
              <a:gd name="connsiteX4" fmla="*/ 0 w 6096"/>
              <a:gd name="connsiteY4" fmla="*/ 6095 h 60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 h="6095">
                <a:moveTo>
                  <a:pt x="0" y="6095"/>
                </a:moveTo>
                <a:lnTo>
                  <a:pt x="6096" y="6095"/>
                </a:lnTo>
                <a:lnTo>
                  <a:pt x="6096" y="0"/>
                </a:lnTo>
                <a:lnTo>
                  <a:pt x="0" y="0"/>
                </a:lnTo>
                <a:lnTo>
                  <a:pt x="0" y="609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41" name="页脚占位符 40"/>
          <p:cNvSpPr>
            <a:spLocks noGrp="1"/>
          </p:cNvSpPr>
          <p:nvPr>
            <p:ph type="ftr" sz="quarter" idx="11"/>
          </p:nvPr>
        </p:nvSpPr>
        <p:spPr>
          <a:xfrm>
            <a:off x="2438400" y="9693275"/>
            <a:ext cx="2895600" cy="365125"/>
          </a:xfrm>
        </p:spPr>
        <p:txBody>
          <a:bodyPr/>
          <a:lstStyle/>
          <a:p>
            <a:fld id="{DC309E4D-3857-4424-91BA-EBDCFA416179}" type="slidenum">
              <a:rPr lang="en-US" smtClean="0">
                <a:latin typeface="华文细黑" pitchFamily="2" charset="-122"/>
                <a:ea typeface="华文细黑" pitchFamily="2" charset="-122"/>
              </a:rPr>
              <a:pPr/>
              <a:t>2</a:t>
            </a:fld>
            <a:endParaRPr lang="en-US" dirty="0">
              <a:latin typeface="华文细黑" pitchFamily="2" charset="-122"/>
              <a:ea typeface="华文细黑" pitchFamily="2" charset="-122"/>
            </a:endParaRPr>
          </a:p>
        </p:txBody>
      </p:sp>
      <p:sp>
        <p:nvSpPr>
          <p:cNvPr id="28" name="Freeform 3"/>
          <p:cNvSpPr/>
          <p:nvPr/>
        </p:nvSpPr>
        <p:spPr>
          <a:xfrm>
            <a:off x="286200" y="975360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8"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9" name="TextBox 18"/>
          <p:cNvSpPr txBox="1"/>
          <p:nvPr/>
        </p:nvSpPr>
        <p:spPr>
          <a:xfrm>
            <a:off x="290538" y="288112"/>
            <a:ext cx="7239000" cy="1169551"/>
          </a:xfrm>
          <a:prstGeom prst="rect">
            <a:avLst/>
          </a:prstGeom>
          <a:noFill/>
        </p:spPr>
        <p:txBody>
          <a:bodyPr wrap="square" rtlCol="0">
            <a:spAutoFit/>
          </a:bodyPr>
          <a:lstStyle/>
          <a:p>
            <a:pPr marL="342900" indent="-342900"/>
            <a:r>
              <a:rPr lang="en-US" altLang="zh-CN" sz="1400" b="1" dirty="0">
                <a:latin typeface="华文细黑" pitchFamily="2" charset="-122"/>
                <a:ea typeface="华文细黑" pitchFamily="2" charset="-122"/>
              </a:rPr>
              <a:t>2</a:t>
            </a:r>
            <a:r>
              <a:rPr lang="zh-CN" altLang="en-US" sz="1400" b="1" dirty="0">
                <a:latin typeface="华文细黑" pitchFamily="2" charset="-122"/>
                <a:ea typeface="华文细黑" pitchFamily="2" charset="-122"/>
              </a:rPr>
              <a:t>、基金收入、费用及收益情况</a:t>
            </a:r>
            <a:endParaRPr lang="en-US" altLang="zh-CN" sz="1400" b="1" dirty="0">
              <a:latin typeface="华文细黑" pitchFamily="2" charset="-122"/>
              <a:ea typeface="华文细黑" pitchFamily="2" charset="-122"/>
            </a:endParaRPr>
          </a:p>
          <a:p>
            <a:pPr marL="342900" indent="-342900" algn="r"/>
            <a:r>
              <a:rPr lang="zh-CN" altLang="en-US" sz="1400" b="1" dirty="0">
                <a:solidFill>
                  <a:schemeClr val="accent2">
                    <a:lumMod val="75000"/>
                  </a:schemeClr>
                </a:solidFill>
                <a:latin typeface="华文细黑" pitchFamily="2" charset="-122"/>
                <a:ea typeface="华文细黑" pitchFamily="2" charset="-122"/>
              </a:rPr>
              <a:t>币种：美元，日期：</a:t>
            </a:r>
            <a:r>
              <a:rPr lang="en-US" altLang="zh-CN" sz="1400" b="1" dirty="0" smtClean="0">
                <a:solidFill>
                  <a:schemeClr val="accent2">
                    <a:lumMod val="75000"/>
                  </a:schemeClr>
                </a:solidFill>
                <a:latin typeface="华文细黑" pitchFamily="2" charset="-122"/>
                <a:ea typeface="华文细黑" pitchFamily="2" charset="-122"/>
              </a:rPr>
              <a:t>2019-6-30</a:t>
            </a:r>
            <a:endParaRPr lang="en-US" altLang="zh-CN" sz="1400" b="1" dirty="0">
              <a:solidFill>
                <a:schemeClr val="accent2">
                  <a:lumMod val="75000"/>
                </a:schemeClr>
              </a:solidFill>
              <a:latin typeface="华文细黑" pitchFamily="2" charset="-122"/>
              <a:ea typeface="华文细黑" pitchFamily="2" charset="-122"/>
            </a:endParaRPr>
          </a:p>
          <a:p>
            <a:pPr marL="342900" indent="-342900"/>
            <a:endParaRPr lang="en-US" altLang="zh-CN" sz="1400" b="1" dirty="0">
              <a:solidFill>
                <a:schemeClr val="accent2">
                  <a:lumMod val="75000"/>
                </a:schemeClr>
              </a:solidFill>
              <a:latin typeface="华文细黑" pitchFamily="2" charset="-122"/>
              <a:ea typeface="华文细黑" pitchFamily="2" charset="-122"/>
            </a:endParaRPr>
          </a:p>
          <a:p>
            <a:pPr marL="342900" indent="-342900"/>
            <a:r>
              <a:rPr lang="en-US" altLang="zh-CN" sz="1400" dirty="0">
                <a:latin typeface="华文细黑" pitchFamily="2" charset="-122"/>
                <a:ea typeface="华文细黑" pitchFamily="2" charset="-122"/>
              </a:rPr>
              <a:t>                </a:t>
            </a:r>
          </a:p>
          <a:p>
            <a:pPr marL="342900" indent="-342900"/>
            <a:endParaRPr lang="en-US" altLang="zh-CN" sz="1400" dirty="0">
              <a:latin typeface="华文细黑" pitchFamily="2" charset="-122"/>
              <a:ea typeface="华文细黑" pitchFamily="2" charset="-122"/>
            </a:endParaRPr>
          </a:p>
        </p:txBody>
      </p:sp>
      <p:graphicFrame>
        <p:nvGraphicFramePr>
          <p:cNvPr id="21" name="Table 10"/>
          <p:cNvGraphicFramePr>
            <a:graphicFrameLocks noGrp="1"/>
          </p:cNvGraphicFramePr>
          <p:nvPr>
            <p:extLst>
              <p:ext uri="{D42A27DB-BD31-4B8C-83A1-F6EECF244321}">
                <p14:modId xmlns:p14="http://schemas.microsoft.com/office/powerpoint/2010/main" val="4021726158"/>
              </p:ext>
            </p:extLst>
          </p:nvPr>
        </p:nvGraphicFramePr>
        <p:xfrm>
          <a:off x="301442" y="815669"/>
          <a:ext cx="7215238" cy="3022908"/>
        </p:xfrm>
        <a:graphic>
          <a:graphicData uri="http://schemas.openxmlformats.org/drawingml/2006/table">
            <a:tbl>
              <a:tblPr/>
              <a:tblGrid>
                <a:gridCol w="1603386">
                  <a:extLst>
                    <a:ext uri="{9D8B030D-6E8A-4147-A177-3AD203B41FA5}">
                      <a16:colId xmlns="" xmlns:a16="http://schemas.microsoft.com/office/drawing/2014/main" val="20000"/>
                    </a:ext>
                  </a:extLst>
                </a:gridCol>
                <a:gridCol w="2805926">
                  <a:extLst>
                    <a:ext uri="{9D8B030D-6E8A-4147-A177-3AD203B41FA5}">
                      <a16:colId xmlns="" xmlns:a16="http://schemas.microsoft.com/office/drawing/2014/main" val="20001"/>
                    </a:ext>
                  </a:extLst>
                </a:gridCol>
                <a:gridCol w="2805926">
                  <a:extLst>
                    <a:ext uri="{9D8B030D-6E8A-4147-A177-3AD203B41FA5}">
                      <a16:colId xmlns="" xmlns:a16="http://schemas.microsoft.com/office/drawing/2014/main" val="20002"/>
                    </a:ext>
                  </a:extLst>
                </a:gridCol>
              </a:tblGrid>
              <a:tr h="333377">
                <a:tc>
                  <a:txBody>
                    <a:bodyPr/>
                    <a:lstStyle/>
                    <a:p>
                      <a:pPr algn="ctr" fontAlgn="ctr"/>
                      <a:r>
                        <a:rPr lang="zh-CN" altLang="en-US" sz="1400" b="1" i="0" u="none" strike="noStrike" dirty="0">
                          <a:latin typeface="华文细黑" pitchFamily="2" charset="-122"/>
                          <a:ea typeface="华文细黑" pitchFamily="2" charset="-122"/>
                          <a:cs typeface="Arial" pitchFamily="34" charset="0"/>
                        </a:rPr>
                        <a:t>项目</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marL="0" algn="ctr" defTabSz="914400" rtl="0" eaLnBrk="1" latinLnBrk="0" hangingPunct="1"/>
                      <a:r>
                        <a:rPr lang="zh-CN" altLang="en-US" sz="1400" b="1" kern="1200" dirty="0">
                          <a:solidFill>
                            <a:schemeClr val="tx1"/>
                          </a:solidFill>
                          <a:latin typeface="华文细黑" pitchFamily="2" charset="-122"/>
                          <a:ea typeface="华文细黑" pitchFamily="2" charset="-122"/>
                          <a:cs typeface="+mn-cs"/>
                        </a:rPr>
                        <a:t>本期金额（元）</a:t>
                      </a:r>
                      <a:endParaRPr lang="en-US" sz="1400" b="1" kern="1200" dirty="0">
                        <a:solidFill>
                          <a:schemeClr val="tx1"/>
                        </a:solidFill>
                        <a:latin typeface="华文细黑" pitchFamily="2" charset="-122"/>
                        <a:ea typeface="华文细黑" pitchFamily="2" charset="-122"/>
                        <a:cs typeface="+mn-cs"/>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marL="0" algn="ctr" defTabSz="914400" rtl="0" eaLnBrk="1" latinLnBrk="0" hangingPunct="1"/>
                      <a:r>
                        <a:rPr lang="zh-CN" altLang="en-US" sz="1400" b="1" kern="1200" dirty="0">
                          <a:solidFill>
                            <a:schemeClr val="tx1"/>
                          </a:solidFill>
                          <a:latin typeface="华文细黑" pitchFamily="2" charset="-122"/>
                          <a:ea typeface="华文细黑" pitchFamily="2" charset="-122"/>
                          <a:cs typeface="+mn-cs"/>
                        </a:rPr>
                        <a:t>成立以来累计金额（元）</a:t>
                      </a:r>
                      <a:endParaRPr lang="en-US" sz="1400" b="1" kern="1200" dirty="0">
                        <a:solidFill>
                          <a:schemeClr val="tx1"/>
                        </a:solidFill>
                        <a:latin typeface="华文细黑" pitchFamily="2" charset="-122"/>
                        <a:ea typeface="华文细黑" pitchFamily="2" charset="-122"/>
                        <a:cs typeface="+mn-cs"/>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 xmlns:a16="http://schemas.microsoft.com/office/drawing/2014/main" val="10000"/>
                  </a:ext>
                </a:extLst>
              </a:tr>
              <a:tr h="333377">
                <a:tc>
                  <a:txBody>
                    <a:bodyPr/>
                    <a:lstStyle/>
                    <a:p>
                      <a:pPr algn="l" fontAlgn="ctr"/>
                      <a:r>
                        <a:rPr lang="zh-CN" altLang="en-US" sz="1400" b="0" i="0" u="none" strike="noStrike" dirty="0">
                          <a:latin typeface="华文细黑" pitchFamily="2" charset="-122"/>
                          <a:ea typeface="华文细黑" pitchFamily="2" charset="-122"/>
                          <a:cs typeface="Arial" pitchFamily="34" charset="0"/>
                        </a:rPr>
                        <a:t>   收入</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altLang="zh-CN" sz="1400" dirty="0" smtClean="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altLang="zh-CN" sz="1400" dirty="0" smtClean="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333377">
                <a:tc>
                  <a:txBody>
                    <a:bodyPr/>
                    <a:lstStyle/>
                    <a:p>
                      <a:pPr algn="l" fontAlgn="ctr"/>
                      <a:r>
                        <a:rPr lang="zh-CN" altLang="en-US" sz="1400" b="0" i="0" u="none" strike="noStrike" dirty="0">
                          <a:latin typeface="华文细黑" pitchFamily="2" charset="-122"/>
                          <a:ea typeface="华文细黑" pitchFamily="2" charset="-122"/>
                          <a:cs typeface="Arial" pitchFamily="34" charset="0"/>
                        </a:rPr>
                        <a:t>   费用</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smtClean="0">
                          <a:latin typeface="华文细黑" pitchFamily="2" charset="-122"/>
                          <a:ea typeface="华文细黑" pitchFamily="2" charset="-122"/>
                        </a:rPr>
                        <a:t>-367,048.59</a:t>
                      </a:r>
                      <a:endParaRPr lang="en-US" altLang="zh-CN"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smtClean="0">
                          <a:latin typeface="华文细黑" pitchFamily="2" charset="-122"/>
                          <a:ea typeface="华文细黑" pitchFamily="2" charset="-122"/>
                        </a:rPr>
                        <a:t>-2,372,842.52</a:t>
                      </a:r>
                      <a:endParaRPr lang="en-US" altLang="zh-CN"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333377">
                <a:tc>
                  <a:txBody>
                    <a:bodyPr/>
                    <a:lstStyle/>
                    <a:p>
                      <a:pPr algn="l" fontAlgn="ctr"/>
                      <a:r>
                        <a:rPr lang="zh-CN" altLang="en-US" sz="1400" b="0" i="0" u="none" strike="noStrike" dirty="0">
                          <a:latin typeface="华文细黑" pitchFamily="2" charset="-122"/>
                          <a:ea typeface="华文细黑" pitchFamily="2" charset="-122"/>
                          <a:cs typeface="Arial" pitchFamily="34" charset="0"/>
                        </a:rPr>
                        <a:t>   其中：管理人报酬</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smtClean="0">
                          <a:latin typeface="华文细黑" pitchFamily="2" charset="-122"/>
                          <a:ea typeface="华文细黑" pitchFamily="2" charset="-122"/>
                        </a:rPr>
                        <a:t>53,819.38</a:t>
                      </a:r>
                      <a:endParaRPr lang="en-US" altLang="zh-CN"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smtClean="0">
                          <a:latin typeface="华文细黑" pitchFamily="2" charset="-122"/>
                          <a:ea typeface="华文细黑" pitchFamily="2" charset="-122"/>
                        </a:rPr>
                        <a:t>1,225,670.7</a:t>
                      </a:r>
                      <a:endParaRPr lang="en-US" altLang="zh-CN"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333377">
                <a:tc>
                  <a:txBody>
                    <a:bodyPr/>
                    <a:lstStyle/>
                    <a:p>
                      <a:pPr algn="l" fontAlgn="ctr"/>
                      <a:r>
                        <a:rPr lang="en-US" altLang="zh-CN" sz="1400" b="0" i="0" u="none" strike="noStrike" dirty="0">
                          <a:latin typeface="华文细黑" pitchFamily="2" charset="-122"/>
                          <a:ea typeface="华文细黑" pitchFamily="2" charset="-122"/>
                          <a:cs typeface="Arial" pitchFamily="34" charset="0"/>
                        </a:rPr>
                        <a:t>          --</a:t>
                      </a:r>
                      <a:r>
                        <a:rPr lang="zh-CN" altLang="en-US" sz="1400" b="0" i="0" u="none" strike="noStrike" dirty="0">
                          <a:latin typeface="华文细黑" pitchFamily="2" charset="-122"/>
                          <a:ea typeface="华文细黑" pitchFamily="2" charset="-122"/>
                          <a:cs typeface="Arial" pitchFamily="34" charset="0"/>
                        </a:rPr>
                        <a:t>基金管理费</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zh-CN" sz="1400" dirty="0" smtClean="0">
                          <a:latin typeface="华文细黑" pitchFamily="2" charset="-122"/>
                          <a:ea typeface="华文细黑" pitchFamily="2" charset="-122"/>
                        </a:rPr>
                        <a:t>53,819.38</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smtClean="0">
                          <a:latin typeface="华文细黑" pitchFamily="2" charset="-122"/>
                          <a:ea typeface="华文细黑" pitchFamily="2" charset="-122"/>
                        </a:rPr>
                        <a:t>1,225,670.7</a:t>
                      </a:r>
                      <a:endParaRPr lang="en-US" altLang="zh-CN"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r h="333377">
                <a:tc>
                  <a:txBody>
                    <a:bodyPr/>
                    <a:lstStyle/>
                    <a:p>
                      <a:pPr algn="l" fontAlgn="ctr"/>
                      <a:r>
                        <a:rPr lang="en-US" altLang="zh-CN" sz="1400" b="0" i="0" u="none" strike="noStrike" dirty="0">
                          <a:latin typeface="华文细黑" pitchFamily="2" charset="-122"/>
                          <a:ea typeface="华文细黑" pitchFamily="2" charset="-122"/>
                          <a:cs typeface="Arial" pitchFamily="34" charset="0"/>
                        </a:rPr>
                        <a:t>          --</a:t>
                      </a:r>
                      <a:r>
                        <a:rPr lang="zh-CN" altLang="en-US" sz="1400" b="0" i="0" u="none" strike="noStrike" dirty="0">
                          <a:latin typeface="华文细黑" pitchFamily="2" charset="-122"/>
                          <a:ea typeface="华文细黑" pitchFamily="2" charset="-122"/>
                          <a:cs typeface="Arial" pitchFamily="34" charset="0"/>
                        </a:rPr>
                        <a:t>浮动管理费</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a:latin typeface="华文细黑" pitchFamily="2" charset="-122"/>
                          <a:ea typeface="华文细黑" pitchFamily="2" charset="-122"/>
                        </a:rPr>
                        <a:t>-</a:t>
                      </a:r>
                      <a:endParaRPr lang="en-US"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a:latin typeface="华文细黑" pitchFamily="2" charset="-122"/>
                          <a:ea typeface="华文细黑" pitchFamily="2" charset="-122"/>
                        </a:rPr>
                        <a:t>-</a:t>
                      </a:r>
                      <a:endParaRPr lang="en-US"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5"/>
                  </a:ext>
                </a:extLst>
              </a:tr>
              <a:tr h="333377">
                <a:tc>
                  <a:txBody>
                    <a:bodyPr/>
                    <a:lstStyle/>
                    <a:p>
                      <a:pPr algn="l" fontAlgn="ctr"/>
                      <a:r>
                        <a:rPr lang="zh-CN" altLang="en-US" sz="1400" b="0" i="0" u="none" strike="noStrike" dirty="0">
                          <a:latin typeface="华文细黑" pitchFamily="2" charset="-122"/>
                          <a:ea typeface="华文细黑" pitchFamily="2" charset="-122"/>
                          <a:cs typeface="Arial" pitchFamily="34" charset="0"/>
                        </a:rPr>
                        <a:t>   净利润</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smtClean="0">
                          <a:latin typeface="华文细黑" pitchFamily="2" charset="-122"/>
                          <a:ea typeface="华文细黑" pitchFamily="2" charset="-122"/>
                        </a:rPr>
                        <a:t>367,048.59</a:t>
                      </a:r>
                      <a:endParaRPr lang="en-US" altLang="zh-CN"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smtClean="0">
                          <a:latin typeface="华文细黑" pitchFamily="2" charset="-122"/>
                          <a:ea typeface="华文细黑" pitchFamily="2" charset="-122"/>
                        </a:rPr>
                        <a:t>2,372,842.52</a:t>
                      </a:r>
                      <a:endParaRPr lang="en-US"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6"/>
                  </a:ext>
                </a:extLst>
              </a:tr>
              <a:tr h="355892">
                <a:tc>
                  <a:txBody>
                    <a:bodyPr/>
                    <a:lstStyle/>
                    <a:p>
                      <a:pPr algn="l" fontAlgn="ctr"/>
                      <a:r>
                        <a:rPr lang="zh-CN" altLang="en-US" sz="1400" b="0" i="0" u="none" strike="noStrike" dirty="0">
                          <a:latin typeface="华文细黑" pitchFamily="2" charset="-122"/>
                          <a:ea typeface="华文细黑" pitchFamily="2" charset="-122"/>
                          <a:cs typeface="Arial" pitchFamily="34" charset="0"/>
                        </a:rPr>
                        <a:t>   已实现收益</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smtClean="0">
                          <a:latin typeface="华文细黑" pitchFamily="2" charset="-122"/>
                          <a:ea typeface="华文细黑" pitchFamily="2" charset="-122"/>
                        </a:rPr>
                        <a:t>367,048.59</a:t>
                      </a:r>
                      <a:endParaRPr lang="en-US" altLang="zh-CN"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smtClean="0">
                          <a:latin typeface="华文细黑" pitchFamily="2" charset="-122"/>
                          <a:ea typeface="华文细黑" pitchFamily="2" charset="-122"/>
                        </a:rPr>
                        <a:t>2,372,842.52</a:t>
                      </a:r>
                      <a:endParaRPr lang="en-US" altLang="zh-CN"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7"/>
                  </a:ext>
                </a:extLst>
              </a:tr>
              <a:tr h="333377">
                <a:tc>
                  <a:txBody>
                    <a:bodyPr/>
                    <a:lstStyle/>
                    <a:p>
                      <a:pPr algn="l" fontAlgn="ctr"/>
                      <a:r>
                        <a:rPr lang="zh-CN" altLang="en-US" sz="1400" b="0" i="0" u="none" strike="noStrike" dirty="0">
                          <a:latin typeface="华文细黑" pitchFamily="2" charset="-122"/>
                          <a:ea typeface="华文细黑" pitchFamily="2" charset="-122"/>
                          <a:cs typeface="Arial" pitchFamily="34" charset="0"/>
                        </a:rPr>
                        <a:t>   已分配收益</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a:latin typeface="华文细黑" pitchFamily="2" charset="-122"/>
                          <a:ea typeface="华文细黑" pitchFamily="2" charset="-122"/>
                        </a:rPr>
                        <a:t>-</a:t>
                      </a:r>
                      <a:endParaRPr lang="en-US"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dirty="0">
                          <a:latin typeface="华文细黑" pitchFamily="2" charset="-122"/>
                          <a:ea typeface="华文细黑" pitchFamily="2" charset="-122"/>
                        </a:rPr>
                        <a:t>-</a:t>
                      </a:r>
                      <a:endParaRPr lang="en-US" sz="1400" dirty="0">
                        <a:latin typeface="华文细黑" pitchFamily="2" charset="-122"/>
                        <a:ea typeface="华文细黑" pitchFamily="2" charset="-122"/>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
        <p:nvSpPr>
          <p:cNvPr id="22" name="TextBox 21"/>
          <p:cNvSpPr txBox="1"/>
          <p:nvPr/>
        </p:nvSpPr>
        <p:spPr>
          <a:xfrm>
            <a:off x="247200" y="3807125"/>
            <a:ext cx="7239000" cy="461665"/>
          </a:xfrm>
          <a:prstGeom prst="rect">
            <a:avLst/>
          </a:prstGeom>
          <a:noFill/>
        </p:spPr>
        <p:txBody>
          <a:bodyPr wrap="square" rtlCol="0">
            <a:spAutoFit/>
          </a:bodyPr>
          <a:lstStyle/>
          <a:p>
            <a:pPr marL="342900" indent="-342900"/>
            <a:r>
              <a:rPr lang="zh-CN" altLang="en-US" sz="1200" dirty="0">
                <a:latin typeface="华文细黑" pitchFamily="2" charset="-122"/>
                <a:ea typeface="华文细黑" pitchFamily="2" charset="-122"/>
              </a:rPr>
              <a:t>注</a:t>
            </a:r>
            <a:r>
              <a:rPr lang="zh-CN" altLang="en-US" sz="1200" dirty="0" smtClean="0">
                <a:latin typeface="华文细黑" pitchFamily="2" charset="-122"/>
                <a:ea typeface="华文细黑" pitchFamily="2" charset="-122"/>
              </a:rPr>
              <a:t>：</a:t>
            </a:r>
            <a:r>
              <a:rPr lang="en-US" altLang="zh-CN" sz="1200" dirty="0" smtClean="0">
                <a:latin typeface="华文细黑" pitchFamily="2" charset="-122"/>
                <a:ea typeface="华文细黑" pitchFamily="2" charset="-122"/>
              </a:rPr>
              <a:t>1</a:t>
            </a:r>
            <a:r>
              <a:rPr lang="zh-CN" altLang="en-US" sz="1200" dirty="0" smtClean="0">
                <a:latin typeface="华文细黑" pitchFamily="2" charset="-122"/>
                <a:ea typeface="华文细黑" pitchFamily="2" charset="-122"/>
              </a:rPr>
              <a:t>、基金管理费以年化</a:t>
            </a:r>
            <a:r>
              <a:rPr lang="en-US" altLang="zh-CN" sz="1200" dirty="0" smtClean="0">
                <a:latin typeface="华文细黑" pitchFamily="2" charset="-122"/>
                <a:ea typeface="华文细黑" pitchFamily="2" charset="-122"/>
              </a:rPr>
              <a:t>2%</a:t>
            </a:r>
            <a:r>
              <a:rPr lang="zh-CN" altLang="en-US" sz="1200" dirty="0" smtClean="0">
                <a:latin typeface="华文细黑" pitchFamily="2" charset="-122"/>
                <a:ea typeface="华文细黑" pitchFamily="2" charset="-122"/>
              </a:rPr>
              <a:t>收取，前端按</a:t>
            </a:r>
            <a:r>
              <a:rPr lang="en-US" altLang="zh-CN" sz="1200" dirty="0" smtClean="0">
                <a:latin typeface="华文细黑" pitchFamily="2" charset="-122"/>
                <a:ea typeface="华文细黑" pitchFamily="2" charset="-122"/>
              </a:rPr>
              <a:t>1%</a:t>
            </a:r>
            <a:r>
              <a:rPr lang="zh-CN" altLang="en-US" sz="1200" dirty="0" smtClean="0">
                <a:latin typeface="华文细黑" pitchFamily="2" charset="-122"/>
                <a:ea typeface="华文细黑" pitchFamily="2" charset="-122"/>
              </a:rPr>
              <a:t>每年一次性收取，剩余部分后端收取。</a:t>
            </a:r>
            <a:endParaRPr lang="en-US" altLang="zh-CN" sz="1200" dirty="0" smtClean="0">
              <a:latin typeface="华文细黑" pitchFamily="2" charset="-122"/>
              <a:ea typeface="华文细黑" pitchFamily="2" charset="-122"/>
            </a:endParaRPr>
          </a:p>
          <a:p>
            <a:pPr marL="342900" indent="-342900"/>
            <a:r>
              <a:rPr lang="en-US" altLang="zh-CN" sz="1200" dirty="0" smtClean="0">
                <a:latin typeface="华文细黑" pitchFamily="2" charset="-122"/>
                <a:ea typeface="华文细黑" pitchFamily="2" charset="-122"/>
              </a:rPr>
              <a:t>        2</a:t>
            </a:r>
            <a:r>
              <a:rPr lang="zh-CN" altLang="en-US" sz="1200" dirty="0" smtClean="0">
                <a:latin typeface="华文细黑" pitchFamily="2" charset="-122"/>
                <a:ea typeface="华文细黑" pitchFamily="2" charset="-122"/>
              </a:rPr>
              <a:t>、本期计提</a:t>
            </a:r>
            <a:r>
              <a:rPr lang="en-US" altLang="zh-CN" sz="1200" dirty="0" smtClean="0">
                <a:latin typeface="华文细黑" pitchFamily="2" charset="-122"/>
                <a:ea typeface="华文细黑" pitchFamily="2" charset="-122"/>
              </a:rPr>
              <a:t>53</a:t>
            </a:r>
            <a:r>
              <a:rPr lang="en-US" altLang="zh-CN" sz="1200" dirty="0">
                <a:latin typeface="华文细黑" pitchFamily="2" charset="-122"/>
                <a:ea typeface="华文细黑" pitchFamily="2" charset="-122"/>
              </a:rPr>
              <a:t>,</a:t>
            </a:r>
            <a:r>
              <a:rPr lang="en-US" altLang="zh-CN" sz="1200" dirty="0" smtClean="0">
                <a:latin typeface="华文细黑" pitchFamily="2" charset="-122"/>
                <a:ea typeface="华文细黑" pitchFamily="2" charset="-122"/>
              </a:rPr>
              <a:t>819.38</a:t>
            </a:r>
            <a:r>
              <a:rPr lang="zh-CN" altLang="en-US" sz="1200" dirty="0" smtClean="0">
                <a:latin typeface="华文细黑" pitchFamily="2" charset="-122"/>
                <a:ea typeface="华文细黑" pitchFamily="2" charset="-122"/>
              </a:rPr>
              <a:t>美元系</a:t>
            </a:r>
            <a:r>
              <a:rPr lang="en-US" altLang="zh-CN" sz="1200" dirty="0" smtClean="0">
                <a:latin typeface="华文细黑" pitchFamily="2" charset="-122"/>
                <a:ea typeface="华文细黑" pitchFamily="2" charset="-122"/>
              </a:rPr>
              <a:t>2019</a:t>
            </a:r>
            <a:r>
              <a:rPr lang="zh-CN" altLang="en-US" sz="1200" dirty="0" smtClean="0">
                <a:latin typeface="华文细黑" pitchFamily="2" charset="-122"/>
                <a:ea typeface="华文细黑" pitchFamily="2" charset="-122"/>
              </a:rPr>
              <a:t>年</a:t>
            </a:r>
            <a:r>
              <a:rPr lang="en-US" altLang="zh-CN" sz="1200" dirty="0">
                <a:latin typeface="华文细黑" pitchFamily="2" charset="-122"/>
                <a:ea typeface="华文细黑" pitchFamily="2" charset="-122"/>
              </a:rPr>
              <a:t>4</a:t>
            </a:r>
            <a:r>
              <a:rPr lang="zh-CN" altLang="en-US" sz="1200" dirty="0" smtClean="0">
                <a:latin typeface="华文细黑" pitchFamily="2" charset="-122"/>
                <a:ea typeface="华文细黑" pitchFamily="2" charset="-122"/>
              </a:rPr>
              <a:t>月</a:t>
            </a:r>
            <a:r>
              <a:rPr lang="en-US" altLang="zh-CN" sz="1200" dirty="0" smtClean="0">
                <a:latin typeface="华文细黑" pitchFamily="2" charset="-122"/>
                <a:ea typeface="华文细黑" pitchFamily="2" charset="-122"/>
              </a:rPr>
              <a:t>1</a:t>
            </a:r>
            <a:r>
              <a:rPr lang="zh-CN" altLang="en-US" sz="1200" dirty="0" smtClean="0">
                <a:latin typeface="华文细黑" pitchFamily="2" charset="-122"/>
                <a:ea typeface="华文细黑" pitchFamily="2" charset="-122"/>
              </a:rPr>
              <a:t>日至</a:t>
            </a:r>
            <a:r>
              <a:rPr lang="en-US" altLang="zh-CN" sz="1200" dirty="0" smtClean="0">
                <a:latin typeface="华文细黑" pitchFamily="2" charset="-122"/>
                <a:ea typeface="华文细黑" pitchFamily="2" charset="-122"/>
              </a:rPr>
              <a:t>2019</a:t>
            </a:r>
            <a:r>
              <a:rPr lang="zh-CN" altLang="en-US" sz="1200" dirty="0" smtClean="0">
                <a:latin typeface="华文细黑" pitchFamily="2" charset="-122"/>
                <a:ea typeface="华文细黑" pitchFamily="2" charset="-122"/>
              </a:rPr>
              <a:t>年</a:t>
            </a:r>
            <a:r>
              <a:rPr lang="en-US" altLang="zh-CN" sz="1200" dirty="0">
                <a:latin typeface="华文细黑" pitchFamily="2" charset="-122"/>
                <a:ea typeface="华文细黑" pitchFamily="2" charset="-122"/>
              </a:rPr>
              <a:t>6</a:t>
            </a:r>
            <a:r>
              <a:rPr lang="zh-CN" altLang="en-US" sz="1200" dirty="0" smtClean="0">
                <a:latin typeface="华文细黑" pitchFamily="2" charset="-122"/>
                <a:ea typeface="华文细黑" pitchFamily="2" charset="-122"/>
              </a:rPr>
              <a:t>月</a:t>
            </a:r>
            <a:r>
              <a:rPr lang="en-US" altLang="zh-CN" sz="1200" dirty="0" smtClean="0">
                <a:latin typeface="华文细黑" pitchFamily="2" charset="-122"/>
                <a:ea typeface="华文细黑" pitchFamily="2" charset="-122"/>
              </a:rPr>
              <a:t>30</a:t>
            </a:r>
            <a:r>
              <a:rPr lang="zh-CN" altLang="en-US" sz="1200" dirty="0" smtClean="0">
                <a:latin typeface="华文细黑" pitchFamily="2" charset="-122"/>
                <a:ea typeface="华文细黑" pitchFamily="2" charset="-122"/>
              </a:rPr>
              <a:t>日期间的基金管理费。</a:t>
            </a:r>
            <a:endParaRPr lang="en-US" altLang="zh-CN" sz="1200" dirty="0" smtClean="0">
              <a:latin typeface="华文细黑" pitchFamily="2" charset="-122"/>
              <a:ea typeface="华文细黑" pitchFamily="2" charset="-122"/>
            </a:endParaRPr>
          </a:p>
        </p:txBody>
      </p:sp>
      <p:sp>
        <p:nvSpPr>
          <p:cNvPr id="26" name="TextBox 25"/>
          <p:cNvSpPr txBox="1"/>
          <p:nvPr/>
        </p:nvSpPr>
        <p:spPr>
          <a:xfrm>
            <a:off x="262440" y="4496971"/>
            <a:ext cx="7239000" cy="1980029"/>
          </a:xfrm>
          <a:prstGeom prst="rect">
            <a:avLst/>
          </a:prstGeom>
          <a:noFill/>
        </p:spPr>
        <p:txBody>
          <a:bodyPr wrap="square" rtlCol="0">
            <a:spAutoFit/>
          </a:bodyPr>
          <a:lstStyle/>
          <a:p>
            <a:pPr>
              <a:spcBef>
                <a:spcPts val="600"/>
              </a:spcBef>
            </a:pPr>
            <a:r>
              <a:rPr lang="zh-CN" altLang="en-US" sz="1600" b="1" dirty="0">
                <a:latin typeface="华文细黑" pitchFamily="2" charset="-122"/>
                <a:ea typeface="华文细黑" pitchFamily="2" charset="-122"/>
              </a:rPr>
              <a:t>三、基金投资情况</a:t>
            </a:r>
            <a:endParaRPr lang="en-US" altLang="zh-CN" sz="1600" b="1" dirty="0">
              <a:latin typeface="华文细黑" pitchFamily="2" charset="-122"/>
              <a:ea typeface="华文细黑" pitchFamily="2" charset="-122"/>
            </a:endParaRPr>
          </a:p>
          <a:p>
            <a:pPr>
              <a:lnSpc>
                <a:spcPts val="1080"/>
              </a:lnSpc>
            </a:pPr>
            <a:endParaRPr lang="en-US" altLang="zh-CN" sz="1400" dirty="0">
              <a:latin typeface="华文细黑" pitchFamily="2" charset="-122"/>
              <a:ea typeface="华文细黑" pitchFamily="2" charset="-122"/>
            </a:endParaRPr>
          </a:p>
          <a:p>
            <a:pPr marL="342900" indent="-342900"/>
            <a:r>
              <a:rPr lang="en-US" altLang="zh-CN" sz="1400" b="1" dirty="0">
                <a:latin typeface="华文细黑" pitchFamily="2" charset="-122"/>
                <a:ea typeface="华文细黑" pitchFamily="2" charset="-122"/>
              </a:rPr>
              <a:t>1</a:t>
            </a:r>
            <a:r>
              <a:rPr lang="zh-CN" altLang="en-US" sz="1400" b="1" dirty="0">
                <a:latin typeface="华文细黑" pitchFamily="2" charset="-122"/>
                <a:ea typeface="华文细黑" pitchFamily="2" charset="-122"/>
              </a:rPr>
              <a:t>、基金资金运用情况</a:t>
            </a:r>
            <a:endParaRPr lang="en-US" altLang="zh-CN" sz="1400" b="1" dirty="0">
              <a:latin typeface="华文细黑" pitchFamily="2" charset="-122"/>
              <a:ea typeface="华文细黑" pitchFamily="2" charset="-122"/>
            </a:endParaRPr>
          </a:p>
          <a:p>
            <a:pPr indent="342900">
              <a:spcBef>
                <a:spcPts val="1200"/>
              </a:spcBef>
            </a:pPr>
            <a:r>
              <a:rPr lang="zh-CN" altLang="en-US" sz="1400" dirty="0">
                <a:latin typeface="华文细黑" pitchFamily="2" charset="-122"/>
                <a:ea typeface="华文细黑" pitchFamily="2" charset="-122"/>
              </a:rPr>
              <a:t>  本基金项下募集的资金已经按照基金合同约定的投资范围进行投资或者资产配置，截至</a:t>
            </a:r>
            <a:r>
              <a:rPr lang="en-US" altLang="en-US"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6</a:t>
            </a:r>
            <a:r>
              <a:rPr lang="zh-CN" altLang="en-US" sz="1400" dirty="0" smtClean="0">
                <a:latin typeface="华文细黑" pitchFamily="2" charset="-122"/>
                <a:ea typeface="华文细黑" pitchFamily="2" charset="-122"/>
              </a:rPr>
              <a:t>月</a:t>
            </a:r>
            <a:r>
              <a:rPr lang="en-US" altLang="en-US" sz="1400" dirty="0" smtClean="0">
                <a:latin typeface="华文细黑" pitchFamily="2" charset="-122"/>
                <a:ea typeface="华文细黑" pitchFamily="2" charset="-122"/>
              </a:rPr>
              <a:t>30</a:t>
            </a:r>
            <a:r>
              <a:rPr lang="zh-CN" altLang="en-US" sz="1400" dirty="0" smtClean="0">
                <a:latin typeface="华文细黑" pitchFamily="2" charset="-122"/>
                <a:ea typeface="华文细黑" pitchFamily="2" charset="-122"/>
              </a:rPr>
              <a:t>日</a:t>
            </a:r>
            <a:r>
              <a:rPr lang="zh-CN" altLang="en-US" sz="1400" dirty="0">
                <a:latin typeface="华文细黑" pitchFamily="2" charset="-122"/>
                <a:ea typeface="华文细黑" pitchFamily="2" charset="-122"/>
              </a:rPr>
              <a:t>，本基金所持资产情况如下：</a:t>
            </a:r>
            <a:r>
              <a:rPr lang="en-US" altLang="zh-CN" sz="1400" dirty="0">
                <a:latin typeface="华文细黑" pitchFamily="2" charset="-122"/>
                <a:ea typeface="华文细黑" pitchFamily="2" charset="-122"/>
              </a:rPr>
              <a:t>                                           </a:t>
            </a:r>
          </a:p>
          <a:p>
            <a:pPr indent="342900" algn="r">
              <a:lnSpc>
                <a:spcPts val="900"/>
              </a:lnSpc>
              <a:spcBef>
                <a:spcPts val="1200"/>
              </a:spcBef>
            </a:pPr>
            <a:r>
              <a:rPr lang="zh-CN" altLang="en-US" sz="1400" b="1" dirty="0">
                <a:solidFill>
                  <a:schemeClr val="accent2">
                    <a:lumMod val="75000"/>
                  </a:schemeClr>
                </a:solidFill>
                <a:latin typeface="华文细黑" pitchFamily="2" charset="-122"/>
                <a:ea typeface="华文细黑" pitchFamily="2" charset="-122"/>
              </a:rPr>
              <a:t>币种：美元，日期：</a:t>
            </a:r>
            <a:r>
              <a:rPr lang="en-US" altLang="zh-CN" sz="1400" b="1" dirty="0" smtClean="0">
                <a:solidFill>
                  <a:schemeClr val="accent2">
                    <a:lumMod val="75000"/>
                  </a:schemeClr>
                </a:solidFill>
                <a:latin typeface="华文细黑" pitchFamily="2" charset="-122"/>
                <a:ea typeface="华文细黑" pitchFamily="2" charset="-122"/>
              </a:rPr>
              <a:t>2019-6-30</a:t>
            </a:r>
            <a:endParaRPr lang="en-US" altLang="zh-CN" sz="1400" b="1" dirty="0">
              <a:solidFill>
                <a:schemeClr val="accent2">
                  <a:lumMod val="75000"/>
                </a:schemeClr>
              </a:solidFill>
              <a:latin typeface="华文细黑" pitchFamily="2" charset="-122"/>
              <a:ea typeface="华文细黑" pitchFamily="2" charset="-122"/>
            </a:endParaRPr>
          </a:p>
          <a:p>
            <a:pPr marL="342900" indent="-342900"/>
            <a:r>
              <a:rPr lang="en-US" altLang="zh-CN" sz="1400" dirty="0">
                <a:latin typeface="华文细黑" pitchFamily="2" charset="-122"/>
                <a:ea typeface="华文细黑" pitchFamily="2" charset="-122"/>
              </a:rPr>
              <a:t>                </a:t>
            </a:r>
          </a:p>
          <a:p>
            <a:pPr marL="342900" indent="-342900"/>
            <a:endParaRPr lang="en-US" altLang="zh-CN" sz="1400" dirty="0">
              <a:latin typeface="华文细黑" pitchFamily="2" charset="-122"/>
              <a:ea typeface="华文细黑" pitchFamily="2" charset="-122"/>
            </a:endParaRPr>
          </a:p>
        </p:txBody>
      </p:sp>
      <p:graphicFrame>
        <p:nvGraphicFramePr>
          <p:cNvPr id="29" name="Table 10"/>
          <p:cNvGraphicFramePr>
            <a:graphicFrameLocks noGrp="1"/>
          </p:cNvGraphicFramePr>
          <p:nvPr>
            <p:extLst>
              <p:ext uri="{D42A27DB-BD31-4B8C-83A1-F6EECF244321}">
                <p14:modId xmlns:p14="http://schemas.microsoft.com/office/powerpoint/2010/main" val="53140533"/>
              </p:ext>
            </p:extLst>
          </p:nvPr>
        </p:nvGraphicFramePr>
        <p:xfrm>
          <a:off x="314300" y="6019800"/>
          <a:ext cx="7215238" cy="1723060"/>
        </p:xfrm>
        <a:graphic>
          <a:graphicData uri="http://schemas.openxmlformats.org/drawingml/2006/table">
            <a:tbl>
              <a:tblPr/>
              <a:tblGrid>
                <a:gridCol w="1603386">
                  <a:extLst>
                    <a:ext uri="{9D8B030D-6E8A-4147-A177-3AD203B41FA5}">
                      <a16:colId xmlns="" xmlns:a16="http://schemas.microsoft.com/office/drawing/2014/main" val="20000"/>
                    </a:ext>
                  </a:extLst>
                </a:gridCol>
                <a:gridCol w="2805926">
                  <a:extLst>
                    <a:ext uri="{9D8B030D-6E8A-4147-A177-3AD203B41FA5}">
                      <a16:colId xmlns="" xmlns:a16="http://schemas.microsoft.com/office/drawing/2014/main" val="20001"/>
                    </a:ext>
                  </a:extLst>
                </a:gridCol>
                <a:gridCol w="2805926">
                  <a:extLst>
                    <a:ext uri="{9D8B030D-6E8A-4147-A177-3AD203B41FA5}">
                      <a16:colId xmlns="" xmlns:a16="http://schemas.microsoft.com/office/drawing/2014/main" val="20002"/>
                    </a:ext>
                  </a:extLst>
                </a:gridCol>
              </a:tblGrid>
              <a:tr h="344612">
                <a:tc>
                  <a:txBody>
                    <a:bodyPr/>
                    <a:lstStyle/>
                    <a:p>
                      <a:pPr algn="ctr" fontAlgn="ctr"/>
                      <a:r>
                        <a:rPr lang="zh-CN" altLang="en-US" sz="1400" b="1" i="0" u="none" strike="noStrike" dirty="0">
                          <a:latin typeface="华文细黑" pitchFamily="2" charset="-122"/>
                          <a:ea typeface="华文细黑" pitchFamily="2" charset="-122"/>
                          <a:cs typeface="Arial" pitchFamily="34" charset="0"/>
                        </a:rPr>
                        <a:t>资产项目</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marL="0" algn="ctr" defTabSz="914400" rtl="0" eaLnBrk="1" latinLnBrk="0" hangingPunct="1"/>
                      <a:r>
                        <a:rPr lang="zh-CN" altLang="en-US" sz="1400" b="1" kern="1200" dirty="0">
                          <a:solidFill>
                            <a:schemeClr val="tx1"/>
                          </a:solidFill>
                          <a:latin typeface="华文细黑" pitchFamily="2" charset="-122"/>
                          <a:ea typeface="华文细黑" pitchFamily="2" charset="-122"/>
                          <a:cs typeface="+mn-cs"/>
                        </a:rPr>
                        <a:t>期末资产金额（元）</a:t>
                      </a:r>
                      <a:endParaRPr lang="en-US" sz="1400" b="1" kern="1200" dirty="0">
                        <a:solidFill>
                          <a:schemeClr val="tx1"/>
                        </a:solidFill>
                        <a:latin typeface="华文细黑" pitchFamily="2" charset="-122"/>
                        <a:ea typeface="华文细黑" pitchFamily="2" charset="-122"/>
                        <a:cs typeface="+mn-cs"/>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marL="0" algn="ctr" defTabSz="914400" rtl="0" eaLnBrk="1" latinLnBrk="0" hangingPunct="1"/>
                      <a:r>
                        <a:rPr lang="zh-CN" altLang="en-US" sz="1400" b="1" kern="1200" dirty="0">
                          <a:solidFill>
                            <a:schemeClr val="tx1"/>
                          </a:solidFill>
                          <a:latin typeface="华文细黑" pitchFamily="2" charset="-122"/>
                          <a:ea typeface="华文细黑" pitchFamily="2" charset="-122"/>
                          <a:cs typeface="+mn-cs"/>
                        </a:rPr>
                        <a:t>占期末基金总资产比例（</a:t>
                      </a:r>
                      <a:r>
                        <a:rPr lang="en-US" altLang="zh-CN" sz="1400" b="1" kern="1200" dirty="0">
                          <a:solidFill>
                            <a:schemeClr val="tx1"/>
                          </a:solidFill>
                          <a:latin typeface="华文细黑" pitchFamily="2" charset="-122"/>
                          <a:ea typeface="华文细黑" pitchFamily="2" charset="-122"/>
                          <a:cs typeface="+mn-cs"/>
                        </a:rPr>
                        <a:t>%</a:t>
                      </a:r>
                      <a:r>
                        <a:rPr lang="zh-CN" altLang="en-US" sz="1400" b="1" kern="1200" dirty="0">
                          <a:solidFill>
                            <a:schemeClr val="tx1"/>
                          </a:solidFill>
                          <a:latin typeface="华文细黑" pitchFamily="2" charset="-122"/>
                          <a:ea typeface="华文细黑" pitchFamily="2" charset="-122"/>
                          <a:cs typeface="+mn-cs"/>
                        </a:rPr>
                        <a:t>）</a:t>
                      </a:r>
                      <a:endParaRPr lang="en-US" sz="1400" b="1" kern="1200" dirty="0">
                        <a:solidFill>
                          <a:schemeClr val="tx1"/>
                        </a:solidFill>
                        <a:latin typeface="华文细黑" pitchFamily="2" charset="-122"/>
                        <a:ea typeface="华文细黑" pitchFamily="2" charset="-122"/>
                        <a:cs typeface="+mn-cs"/>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extLst>
                  <a:ext uri="{0D108BD9-81ED-4DB2-BD59-A6C34878D82A}">
                    <a16:rowId xmlns="" xmlns:a16="http://schemas.microsoft.com/office/drawing/2014/main" val="10000"/>
                  </a:ext>
                </a:extLst>
              </a:tr>
              <a:tr h="344612">
                <a:tc>
                  <a:txBody>
                    <a:bodyPr/>
                    <a:lstStyle/>
                    <a:p>
                      <a:pPr algn="l" fontAlgn="ctr"/>
                      <a:r>
                        <a:rPr lang="zh-CN" altLang="en-US" sz="1400" b="0" i="0" u="none" strike="noStrike" dirty="0">
                          <a:latin typeface="华文细黑" pitchFamily="2" charset="-122"/>
                          <a:ea typeface="华文细黑" pitchFamily="2" charset="-122"/>
                          <a:cs typeface="Arial" pitchFamily="34" charset="0"/>
                        </a:rPr>
                        <a:t>  银行存款</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US" altLang="zh-CN" sz="1400" kern="1200" dirty="0" smtClean="0">
                          <a:solidFill>
                            <a:schemeClr val="tx1"/>
                          </a:solidFill>
                          <a:latin typeface="华文细黑" pitchFamily="2" charset="-122"/>
                          <a:ea typeface="华文细黑" pitchFamily="2" charset="-122"/>
                          <a:cs typeface="+mn-cs"/>
                        </a:rPr>
                        <a:t>294,350.55</a:t>
                      </a:r>
                      <a:endParaRPr lang="en-US" altLang="zh-CN" sz="1400" kern="1200" dirty="0">
                        <a:solidFill>
                          <a:schemeClr val="tx1"/>
                        </a:solidFill>
                        <a:latin typeface="华文细黑" pitchFamily="2" charset="-122"/>
                        <a:ea typeface="华文细黑" pitchFamily="2" charset="-122"/>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US" altLang="zh-CN" sz="1400" kern="1200" dirty="0" smtClean="0">
                          <a:solidFill>
                            <a:schemeClr val="tx1"/>
                          </a:solidFill>
                          <a:latin typeface="华文细黑" pitchFamily="2" charset="-122"/>
                          <a:ea typeface="华文细黑" pitchFamily="2" charset="-122"/>
                          <a:cs typeface="+mn-cs"/>
                        </a:rPr>
                        <a:t>1.19%</a:t>
                      </a:r>
                      <a:endParaRPr lang="en-US" altLang="en-US" sz="1400" kern="1200" dirty="0">
                        <a:solidFill>
                          <a:schemeClr val="tx1"/>
                        </a:solidFill>
                        <a:latin typeface="华文细黑" pitchFamily="2" charset="-122"/>
                        <a:ea typeface="华文细黑" pitchFamily="2" charset="-122"/>
                        <a:cs typeface="+mn-cs"/>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1"/>
                  </a:ext>
                </a:extLst>
              </a:tr>
              <a:tr h="344612">
                <a:tc>
                  <a:txBody>
                    <a:bodyPr/>
                    <a:lstStyle/>
                    <a:p>
                      <a:pPr algn="l" fontAlgn="ctr"/>
                      <a:r>
                        <a:rPr lang="zh-CN" altLang="en-US" sz="1400" b="0" i="0" u="none" strike="noStrike" dirty="0">
                          <a:latin typeface="华文细黑" pitchFamily="2" charset="-122"/>
                          <a:ea typeface="华文细黑" pitchFamily="2" charset="-122"/>
                          <a:cs typeface="Arial" pitchFamily="34" charset="0"/>
                        </a:rPr>
                        <a:t>  其他应收款</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US" altLang="zh-CN" sz="1400" kern="1200" dirty="0" smtClean="0">
                          <a:solidFill>
                            <a:schemeClr val="tx1"/>
                          </a:solidFill>
                          <a:latin typeface="华文细黑" pitchFamily="2" charset="-122"/>
                          <a:ea typeface="华文细黑" pitchFamily="2" charset="-122"/>
                          <a:cs typeface="+mn-cs"/>
                        </a:rPr>
                        <a:t>18,970,424.11 </a:t>
                      </a:r>
                      <a:endParaRPr lang="en-US" altLang="zh-CN" sz="1400" kern="1200" dirty="0">
                        <a:solidFill>
                          <a:schemeClr val="tx1"/>
                        </a:solidFill>
                        <a:latin typeface="华文细黑" pitchFamily="2" charset="-122"/>
                        <a:ea typeface="华文细黑" pitchFamily="2" charset="-122"/>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US" altLang="zh-CN" sz="1400" kern="1200" dirty="0" smtClean="0">
                          <a:solidFill>
                            <a:schemeClr val="tx1"/>
                          </a:solidFill>
                          <a:latin typeface="华文细黑" pitchFamily="2" charset="-122"/>
                          <a:ea typeface="华文细黑" pitchFamily="2" charset="-122"/>
                          <a:cs typeface="+mn-cs"/>
                        </a:rPr>
                        <a:t>76.67%</a:t>
                      </a:r>
                      <a:endParaRPr lang="en-US" altLang="zh-CN" sz="1400" kern="1200" dirty="0">
                        <a:solidFill>
                          <a:schemeClr val="tx1"/>
                        </a:solidFill>
                        <a:latin typeface="华文细黑" pitchFamily="2" charset="-122"/>
                        <a:ea typeface="华文细黑" pitchFamily="2" charset="-122"/>
                        <a:cs typeface="+mn-cs"/>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2"/>
                  </a:ext>
                </a:extLst>
              </a:tr>
              <a:tr h="344612">
                <a:tc>
                  <a:txBody>
                    <a:bodyPr/>
                    <a:lstStyle/>
                    <a:p>
                      <a:pPr algn="l" fontAlgn="ctr"/>
                      <a:r>
                        <a:rPr lang="zh-CN" altLang="en-US" sz="1400" b="0" i="0" u="none" strike="noStrike" dirty="0">
                          <a:latin typeface="华文细黑" pitchFamily="2" charset="-122"/>
                          <a:ea typeface="华文细黑" pitchFamily="2" charset="-122"/>
                          <a:cs typeface="Arial" pitchFamily="34" charset="0"/>
                        </a:rPr>
                        <a:t>  长期股权投资</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zh-CN" altLang="en-US" sz="1400" kern="1200" dirty="0">
                          <a:solidFill>
                            <a:schemeClr val="tx1"/>
                          </a:solidFill>
                          <a:latin typeface="华文细黑" pitchFamily="2" charset="-122"/>
                          <a:ea typeface="华文细黑" pitchFamily="2" charset="-122"/>
                          <a:cs typeface="+mn-cs"/>
                        </a:rPr>
                        <a:t> </a:t>
                      </a:r>
                      <a:r>
                        <a:rPr lang="en-US" altLang="zh-CN" sz="1400" kern="1200" dirty="0">
                          <a:solidFill>
                            <a:schemeClr val="tx1"/>
                          </a:solidFill>
                          <a:latin typeface="华文细黑" pitchFamily="2" charset="-122"/>
                          <a:ea typeface="华文细黑" pitchFamily="2" charset="-122"/>
                          <a:cs typeface="+mn-cs"/>
                        </a:rPr>
                        <a:t>5,479,711.00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latinLnBrk="0" hangingPunct="1"/>
                      <a:r>
                        <a:rPr lang="en-US" altLang="zh-CN" sz="1400" kern="1200" dirty="0" smtClean="0">
                          <a:solidFill>
                            <a:schemeClr val="tx1"/>
                          </a:solidFill>
                          <a:latin typeface="华文细黑" pitchFamily="2" charset="-122"/>
                          <a:ea typeface="华文细黑" pitchFamily="2" charset="-122"/>
                          <a:cs typeface="+mn-cs"/>
                        </a:rPr>
                        <a:t>22.15%</a:t>
                      </a:r>
                      <a:endParaRPr lang="en-US" altLang="zh-CN" sz="1400" kern="1200" dirty="0">
                        <a:solidFill>
                          <a:schemeClr val="tx1"/>
                        </a:solidFill>
                        <a:latin typeface="华文细黑" pitchFamily="2" charset="-122"/>
                        <a:ea typeface="华文细黑" pitchFamily="2" charset="-122"/>
                        <a:cs typeface="+mn-cs"/>
                      </a:endParaRP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3"/>
                  </a:ext>
                </a:extLst>
              </a:tr>
              <a:tr h="344612">
                <a:tc>
                  <a:txBody>
                    <a:bodyPr/>
                    <a:lstStyle/>
                    <a:p>
                      <a:pPr algn="l" fontAlgn="ctr"/>
                      <a:r>
                        <a:rPr lang="zh-CN" altLang="en-US" sz="1400" b="0" i="0" u="none" strike="noStrike" dirty="0">
                          <a:latin typeface="华文细黑" pitchFamily="2" charset="-122"/>
                          <a:ea typeface="华文细黑" pitchFamily="2" charset="-122"/>
                          <a:cs typeface="Arial" pitchFamily="34" charset="0"/>
                        </a:rPr>
                        <a:t>           合计</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altLang="zh-CN" sz="1400" kern="1200" dirty="0" smtClean="0">
                          <a:solidFill>
                            <a:schemeClr val="tx1"/>
                          </a:solidFill>
                          <a:latin typeface="华文细黑" pitchFamily="2" charset="-122"/>
                          <a:ea typeface="华文细黑" pitchFamily="2" charset="-122"/>
                          <a:cs typeface="+mn-cs"/>
                        </a:rPr>
                        <a:t>24,744,485.66</a:t>
                      </a:r>
                      <a:endParaRPr lang="en-US" altLang="zh-CN" sz="1400" kern="1200" dirty="0">
                        <a:solidFill>
                          <a:schemeClr val="tx1"/>
                        </a:solidFill>
                        <a:latin typeface="华文细黑" pitchFamily="2" charset="-122"/>
                        <a:ea typeface="华文细黑" pitchFamily="2" charset="-122"/>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a:r>
                        <a:rPr lang="en-US" altLang="zh-CN" sz="1400" kern="1200" dirty="0">
                          <a:solidFill>
                            <a:schemeClr val="tx1"/>
                          </a:solidFill>
                          <a:latin typeface="华文细黑" pitchFamily="2" charset="-122"/>
                          <a:ea typeface="华文细黑" pitchFamily="2" charset="-122"/>
                          <a:cs typeface="+mn-cs"/>
                        </a:rPr>
                        <a:t>100%</a:t>
                      </a:r>
                    </a:p>
                  </a:txBody>
                  <a:tcPr marL="4091" marR="4091" marT="40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sp>
        <p:nvSpPr>
          <p:cNvPr id="30" name="TextBox 29"/>
          <p:cNvSpPr txBox="1"/>
          <p:nvPr/>
        </p:nvSpPr>
        <p:spPr>
          <a:xfrm>
            <a:off x="290538" y="7861518"/>
            <a:ext cx="7310438" cy="1815882"/>
          </a:xfrm>
          <a:prstGeom prst="rect">
            <a:avLst/>
          </a:prstGeom>
          <a:noFill/>
        </p:spPr>
        <p:txBody>
          <a:bodyPr wrap="square" rtlCol="0">
            <a:spAutoFit/>
          </a:bodyPr>
          <a:lstStyle/>
          <a:p>
            <a:pPr indent="457200" algn="just"/>
            <a:r>
              <a:rPr lang="zh-CN" altLang="en-US" sz="1400" dirty="0">
                <a:latin typeface="华文细黑" pitchFamily="2" charset="-122"/>
                <a:ea typeface="华文细黑" pitchFamily="2" charset="-122"/>
              </a:rPr>
              <a:t>中融长河资本投资管理有限公司在开曼的全资子公司“长河开曼管理实体”，与盛世神州海外基金共同成立的合资公司作为管理股东，在开曼设立“</a:t>
            </a:r>
            <a:r>
              <a:rPr lang="en-US" sz="1400" dirty="0">
                <a:latin typeface="华文细黑" pitchFamily="2" charset="-122"/>
                <a:ea typeface="华文细黑" pitchFamily="2" charset="-122"/>
              </a:rPr>
              <a:t>ZRGC Overseas Investment SEA I</a:t>
            </a:r>
            <a:r>
              <a:rPr lang="zh-CN" altLang="en-US" sz="1400" dirty="0">
                <a:latin typeface="华文细黑" pitchFamily="2" charset="-122"/>
                <a:ea typeface="华文细黑" pitchFamily="2" charset="-122"/>
              </a:rPr>
              <a:t>”， “</a:t>
            </a:r>
            <a:r>
              <a:rPr lang="en-US" sz="1400" dirty="0">
                <a:latin typeface="华文细黑" pitchFamily="2" charset="-122"/>
                <a:ea typeface="华文细黑" pitchFamily="2" charset="-122"/>
              </a:rPr>
              <a:t>ZRGC Overseas Investment SEA I</a:t>
            </a:r>
            <a:r>
              <a:rPr lang="zh-CN" altLang="en-US" sz="1400" dirty="0">
                <a:latin typeface="华文细黑" pitchFamily="2" charset="-122"/>
                <a:ea typeface="华文细黑" pitchFamily="2" charset="-122"/>
              </a:rPr>
              <a:t>”投资到美国德拉维尔的挡税公司“</a:t>
            </a:r>
            <a:r>
              <a:rPr lang="en-US" sz="1400" dirty="0">
                <a:latin typeface="华文细黑" pitchFamily="2" charset="-122"/>
                <a:ea typeface="华文细黑" pitchFamily="2" charset="-122"/>
              </a:rPr>
              <a:t>ZRCGCF  Overseas Investment  DE SEA I LLC</a:t>
            </a:r>
            <a:r>
              <a:rPr lang="zh-CN" altLang="en-US" sz="1400" dirty="0">
                <a:latin typeface="华文细黑" pitchFamily="2" charset="-122"/>
                <a:ea typeface="华文细黑" pitchFamily="2" charset="-122"/>
              </a:rPr>
              <a:t>” ，之后与美国管理股东</a:t>
            </a:r>
            <a:r>
              <a:rPr lang="en-US" sz="1400" dirty="0">
                <a:latin typeface="华文细黑" pitchFamily="2" charset="-122"/>
                <a:ea typeface="华文细黑" pitchFamily="2" charset="-122"/>
              </a:rPr>
              <a:t>ZRCGCF  Overseas Management LLC</a:t>
            </a:r>
            <a:r>
              <a:rPr lang="zh-CN" altLang="en-US" sz="1400" dirty="0">
                <a:latin typeface="华文细黑" pitchFamily="2" charset="-122"/>
                <a:ea typeface="华文细黑" pitchFamily="2" charset="-122"/>
              </a:rPr>
              <a:t>共同出资</a:t>
            </a:r>
            <a:r>
              <a:rPr lang="en-US" sz="1400" dirty="0">
                <a:latin typeface="华文细黑" pitchFamily="2" charset="-122"/>
                <a:ea typeface="华文细黑" pitchFamily="2" charset="-122"/>
              </a:rPr>
              <a:t>$20,189,514</a:t>
            </a:r>
            <a:r>
              <a:rPr lang="zh-CN" altLang="en-US" sz="1400" dirty="0">
                <a:latin typeface="华文细黑" pitchFamily="2" charset="-122"/>
                <a:ea typeface="华文细黑" pitchFamily="2" charset="-122"/>
              </a:rPr>
              <a:t>，投资到与项目的开发商</a:t>
            </a:r>
            <a:r>
              <a:rPr lang="en-US" sz="1400" dirty="0">
                <a:latin typeface="华文细黑" pitchFamily="2" charset="-122"/>
                <a:ea typeface="华文细黑" pitchFamily="2" charset="-122"/>
              </a:rPr>
              <a:t>Trammel Crow </a:t>
            </a:r>
            <a:r>
              <a:rPr lang="en-US" sz="1400" dirty="0" smtClean="0">
                <a:latin typeface="华文细黑" pitchFamily="2" charset="-122"/>
                <a:ea typeface="华文细黑" pitchFamily="2" charset="-122"/>
              </a:rPr>
              <a:t>Residential </a:t>
            </a:r>
            <a:r>
              <a:rPr lang="zh-CN" altLang="en-US" sz="1400" dirty="0" smtClean="0">
                <a:latin typeface="华文细黑" pitchFamily="2" charset="-122"/>
                <a:ea typeface="华文细黑" pitchFamily="2" charset="-122"/>
              </a:rPr>
              <a:t>（</a:t>
            </a:r>
            <a:r>
              <a:rPr lang="en-US" altLang="zh-CN" sz="1400" dirty="0" smtClean="0">
                <a:latin typeface="华文细黑" pitchFamily="2" charset="-122"/>
                <a:ea typeface="华文细黑" pitchFamily="2" charset="-122"/>
              </a:rPr>
              <a:t>TCR</a:t>
            </a:r>
            <a:r>
              <a:rPr lang="zh-CN" altLang="en-US" sz="1400" dirty="0" smtClean="0">
                <a:latin typeface="华文细黑" pitchFamily="2" charset="-122"/>
                <a:ea typeface="华文细黑" pitchFamily="2" charset="-122"/>
              </a:rPr>
              <a:t>）共</a:t>
            </a:r>
            <a:r>
              <a:rPr lang="zh-CN" altLang="en-US" sz="1400" dirty="0">
                <a:latin typeface="华文细黑" pitchFamily="2" charset="-122"/>
                <a:ea typeface="华文细黑" pitchFamily="2" charset="-122"/>
              </a:rPr>
              <a:t>同成立的合资公司</a:t>
            </a:r>
            <a:r>
              <a:rPr lang="en-US" sz="1400" dirty="0">
                <a:latin typeface="华文细黑" pitchFamily="2" charset="-122"/>
                <a:ea typeface="华文细黑" pitchFamily="2" charset="-122"/>
              </a:rPr>
              <a:t>AM Apartment LLC</a:t>
            </a:r>
            <a:r>
              <a:rPr lang="zh-CN" altLang="en-US" sz="1400" dirty="0">
                <a:latin typeface="华文细黑" pitchFamily="2" charset="-122"/>
                <a:ea typeface="华文细黑" pitchFamily="2" charset="-122"/>
              </a:rPr>
              <a:t>中，占合资公司的</a:t>
            </a:r>
            <a:r>
              <a:rPr lang="en-US" sz="1400" dirty="0">
                <a:latin typeface="华文细黑" pitchFamily="2" charset="-122"/>
                <a:ea typeface="华文细黑" pitchFamily="2" charset="-122"/>
              </a:rPr>
              <a:t>90%</a:t>
            </a:r>
            <a:r>
              <a:rPr lang="zh-CN" altLang="en-US" sz="1400" dirty="0">
                <a:latin typeface="华文细黑" pitchFamily="2" charset="-122"/>
                <a:ea typeface="华文细黑" pitchFamily="2" charset="-122"/>
              </a:rPr>
              <a:t>股权，该合资公司开发建设美国西雅图</a:t>
            </a:r>
            <a:r>
              <a:rPr lang="en-US" sz="1400" dirty="0">
                <a:latin typeface="华文细黑" pitchFamily="2" charset="-122"/>
                <a:ea typeface="华文细黑" pitchFamily="2" charset="-122"/>
              </a:rPr>
              <a:t>TCR </a:t>
            </a:r>
            <a:r>
              <a:rPr lang="en-US" sz="1400" dirty="0" err="1">
                <a:latin typeface="华文细黑" pitchFamily="2" charset="-122"/>
                <a:ea typeface="华文细黑" pitchFamily="2" charset="-122"/>
              </a:rPr>
              <a:t>Alexan</a:t>
            </a:r>
            <a:r>
              <a:rPr lang="en-US" sz="1400" dirty="0">
                <a:latin typeface="华文细黑" pitchFamily="2" charset="-122"/>
                <a:ea typeface="华文细黑" pitchFamily="2" charset="-122"/>
              </a:rPr>
              <a:t> Marymoor</a:t>
            </a:r>
            <a:r>
              <a:rPr lang="zh-CN" altLang="en-US" sz="1400" dirty="0">
                <a:latin typeface="华文细黑" pitchFamily="2" charset="-122"/>
                <a:ea typeface="华文细黑" pitchFamily="2" charset="-122"/>
              </a:rPr>
              <a:t>出租型公寓。</a:t>
            </a:r>
            <a:endParaRPr lang="en-US" altLang="zh-CN" sz="1400" dirty="0">
              <a:latin typeface="华文细黑" pitchFamily="2" charset="-122"/>
              <a:ea typeface="华文细黑" pitchFamily="2" charset="-122"/>
            </a:endParaRPr>
          </a:p>
          <a:p>
            <a:pPr indent="457200" algn="just"/>
            <a:endParaRPr lang="zh-CN" altLang="en-US" sz="1400" dirty="0">
              <a:latin typeface="华文细黑" pitchFamily="2" charset="-122"/>
              <a:ea typeface="华文细黑" pitchFamily="2" charset="-122"/>
            </a:endParaRPr>
          </a:p>
        </p:txBody>
      </p:sp>
    </p:spTree>
    <p:extLst>
      <p:ext uri="{BB962C8B-B14F-4D97-AF65-F5344CB8AC3E}">
        <p14:creationId xmlns:p14="http://schemas.microsoft.com/office/powerpoint/2010/main" val="2225785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314289" y="2148170"/>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43" name="矩形 42"/>
          <p:cNvSpPr/>
          <p:nvPr/>
        </p:nvSpPr>
        <p:spPr>
          <a:xfrm>
            <a:off x="381000" y="3047955"/>
            <a:ext cx="7010400" cy="5539978"/>
          </a:xfrm>
          <a:prstGeom prst="rect">
            <a:avLst/>
          </a:prstGeom>
        </p:spPr>
        <p:txBody>
          <a:bodyPr wrap="square">
            <a:spAutoFit/>
          </a:bodyPr>
          <a:lstStyle/>
          <a:p>
            <a:pPr>
              <a:lnSpc>
                <a:spcPct val="150000"/>
              </a:lnSpc>
              <a:tabLst/>
            </a:pPr>
            <a:r>
              <a:rPr lang="en-US" altLang="zh-CN" sz="1200" b="1" dirty="0">
                <a:latin typeface="华文细黑" pitchFamily="2" charset="-122"/>
                <a:ea typeface="华文细黑" pitchFamily="2" charset="-122"/>
                <a:cs typeface="Times New Roman" pitchFamily="18" charset="0"/>
              </a:rPr>
              <a:t>1</a:t>
            </a:r>
            <a:r>
              <a:rPr lang="zh-CN" altLang="en-US" sz="1200" b="1" dirty="0">
                <a:latin typeface="华文细黑" pitchFamily="2" charset="-122"/>
                <a:ea typeface="华文细黑" pitchFamily="2" charset="-122"/>
                <a:cs typeface="Times New Roman" pitchFamily="18" charset="0"/>
              </a:rPr>
              <a:t>、标的项目基本情况</a:t>
            </a:r>
            <a:endParaRPr lang="en-US" altLang="zh-CN" sz="1200" b="1" dirty="0">
              <a:latin typeface="华文细黑" pitchFamily="2" charset="-122"/>
              <a:ea typeface="华文细黑" pitchFamily="2" charset="-122"/>
              <a:cs typeface="Times New Roman" pitchFamily="18" charset="0"/>
            </a:endParaRPr>
          </a:p>
          <a:p>
            <a:pPr algn="just">
              <a:spcBef>
                <a:spcPts val="1200"/>
              </a:spcBef>
            </a:pPr>
            <a:r>
              <a:rPr lang="en-US" sz="1200" dirty="0">
                <a:latin typeface="华文细黑" pitchFamily="2" charset="-122"/>
                <a:ea typeface="华文细黑" pitchFamily="2" charset="-122"/>
              </a:rPr>
              <a:t>        TCR </a:t>
            </a:r>
            <a:r>
              <a:rPr lang="en-US" sz="1200" dirty="0" err="1">
                <a:latin typeface="华文细黑" pitchFamily="2" charset="-122"/>
                <a:ea typeface="华文细黑" pitchFamily="2" charset="-122"/>
              </a:rPr>
              <a:t>Alexan</a:t>
            </a:r>
            <a:r>
              <a:rPr lang="en-US" sz="1200" dirty="0">
                <a:latin typeface="华文细黑" pitchFamily="2" charset="-122"/>
                <a:ea typeface="华文细黑" pitchFamily="2" charset="-122"/>
              </a:rPr>
              <a:t> Marymoor</a:t>
            </a:r>
            <a:r>
              <a:rPr lang="zh-CN" altLang="en-US" sz="1200" dirty="0">
                <a:latin typeface="华文细黑" pitchFamily="2" charset="-122"/>
                <a:ea typeface="华文细黑" pitchFamily="2" charset="-122"/>
              </a:rPr>
              <a:t>项目是位于东瑟马米什湖路</a:t>
            </a:r>
            <a:r>
              <a:rPr lang="en-US" sz="1200" dirty="0">
                <a:latin typeface="华文细黑" pitchFamily="2" charset="-122"/>
                <a:ea typeface="华文细黑" pitchFamily="2" charset="-122"/>
              </a:rPr>
              <a:t>6213</a:t>
            </a:r>
            <a:r>
              <a:rPr lang="zh-CN" altLang="en-US" sz="1200" dirty="0">
                <a:latin typeface="华文细黑" pitchFamily="2" charset="-122"/>
                <a:ea typeface="华文细黑" pitchFamily="2" charset="-122"/>
              </a:rPr>
              <a:t>号的出租型公寓，北部紧邻办公园区</a:t>
            </a:r>
            <a:r>
              <a:rPr lang="en-US" sz="1200" dirty="0">
                <a:latin typeface="华文细黑" pitchFamily="2" charset="-122"/>
                <a:ea typeface="华文细黑" pitchFamily="2" charset="-122"/>
              </a:rPr>
              <a:t>Oak Ridge Park</a:t>
            </a:r>
            <a:r>
              <a:rPr lang="zh-CN" altLang="en-US" sz="1200" dirty="0">
                <a:latin typeface="华文细黑" pitchFamily="2" charset="-122"/>
                <a:ea typeface="华文细黑" pitchFamily="2" charset="-122"/>
              </a:rPr>
              <a:t>，东部为公寓项目</a:t>
            </a:r>
            <a:r>
              <a:rPr lang="en-US" sz="1200" dirty="0">
                <a:latin typeface="华文细黑" pitchFamily="2" charset="-122"/>
                <a:ea typeface="华文细黑" pitchFamily="2" charset="-122"/>
              </a:rPr>
              <a:t>The Reflections</a:t>
            </a:r>
            <a:r>
              <a:rPr lang="zh-CN" altLang="en-US" sz="1200" dirty="0">
                <a:latin typeface="华文细黑" pitchFamily="2" charset="-122"/>
                <a:ea typeface="华文细黑" pitchFamily="2" charset="-122"/>
              </a:rPr>
              <a:t>，南边及西边均与</a:t>
            </a:r>
            <a:r>
              <a:rPr lang="en-US" sz="1200" dirty="0">
                <a:latin typeface="华文细黑" pitchFamily="2" charset="-122"/>
                <a:ea typeface="华文细黑" pitchFamily="2" charset="-122"/>
              </a:rPr>
              <a:t>Marymoor</a:t>
            </a:r>
            <a:r>
              <a:rPr lang="zh-CN" altLang="en-US" sz="1200" dirty="0">
                <a:latin typeface="华文细黑" pitchFamily="2" charset="-122"/>
                <a:ea typeface="华文细黑" pitchFamily="2" charset="-122"/>
              </a:rPr>
              <a:t>公园相邻。项目紧靠西雅图地区最大的</a:t>
            </a:r>
            <a:r>
              <a:rPr lang="en-US" sz="1200" dirty="0">
                <a:latin typeface="华文细黑" pitchFamily="2" charset="-122"/>
                <a:ea typeface="华文细黑" pitchFamily="2" charset="-122"/>
              </a:rPr>
              <a:t>640</a:t>
            </a:r>
            <a:r>
              <a:rPr lang="zh-CN" altLang="en-US" sz="1200" dirty="0">
                <a:latin typeface="华文细黑" pitchFamily="2" charset="-122"/>
                <a:ea typeface="华文细黑" pitchFamily="2" charset="-122"/>
              </a:rPr>
              <a:t>英亩</a:t>
            </a:r>
            <a:r>
              <a:rPr lang="en-US" sz="1200" dirty="0">
                <a:latin typeface="华文细黑" pitchFamily="2" charset="-122"/>
                <a:ea typeface="华文细黑" pitchFamily="2" charset="-122"/>
              </a:rPr>
              <a:t>Marymoor</a:t>
            </a:r>
            <a:r>
              <a:rPr lang="zh-CN" altLang="en-US" sz="1200" dirty="0">
                <a:latin typeface="华文细黑" pitchFamily="2" charset="-122"/>
                <a:ea typeface="华文细黑" pitchFamily="2" charset="-122"/>
              </a:rPr>
              <a:t>公园、雷德蒙德下城区商业中心（</a:t>
            </a:r>
            <a:r>
              <a:rPr lang="en-US" sz="1200" dirty="0">
                <a:latin typeface="华文细黑" pitchFamily="2" charset="-122"/>
                <a:ea typeface="华文细黑" pitchFamily="2" charset="-122"/>
              </a:rPr>
              <a:t>110</a:t>
            </a:r>
            <a:r>
              <a:rPr lang="zh-CN" altLang="en-US" sz="1200" dirty="0">
                <a:latin typeface="华文细黑" pitchFamily="2" charset="-122"/>
                <a:ea typeface="华文细黑" pitchFamily="2" charset="-122"/>
              </a:rPr>
              <a:t>多个商铺）、微软总部所在办公中心（</a:t>
            </a:r>
            <a:r>
              <a:rPr lang="en-US" sz="1200" dirty="0">
                <a:latin typeface="华文细黑" pitchFamily="2" charset="-122"/>
                <a:ea typeface="华文细黑" pitchFamily="2" charset="-122"/>
              </a:rPr>
              <a:t>3</a:t>
            </a:r>
            <a:r>
              <a:rPr lang="zh-CN" altLang="en-US" sz="1200" dirty="0">
                <a:latin typeface="华文细黑" pitchFamily="2" charset="-122"/>
                <a:ea typeface="华文细黑" pitchFamily="2" charset="-122"/>
              </a:rPr>
              <a:t>万多个就业岗位）。标的项目所在的雷德蒙德市是华盛顿州多家大型企业的总部所在地，是高科技企业的聚集中心。 距本项目仅</a:t>
            </a:r>
            <a:r>
              <a:rPr lang="en-US" sz="1200" dirty="0">
                <a:latin typeface="华文细黑" pitchFamily="2" charset="-122"/>
                <a:ea typeface="华文细黑" pitchFamily="2" charset="-122"/>
              </a:rPr>
              <a:t>1</a:t>
            </a:r>
            <a:r>
              <a:rPr lang="zh-CN" altLang="en-US" sz="1200" dirty="0">
                <a:latin typeface="华文细黑" pitchFamily="2" charset="-122"/>
                <a:ea typeface="华文细黑" pitchFamily="2" charset="-122"/>
              </a:rPr>
              <a:t>英里的</a:t>
            </a:r>
            <a:r>
              <a:rPr lang="en-US" sz="1200" dirty="0">
                <a:latin typeface="华文细黑" pitchFamily="2" charset="-122"/>
                <a:ea typeface="华文细黑" pitchFamily="2" charset="-122"/>
              </a:rPr>
              <a:t>Redmond Town Center</a:t>
            </a:r>
            <a:r>
              <a:rPr lang="zh-CN" altLang="en-US" sz="1200" dirty="0">
                <a:latin typeface="华文细黑" pitchFamily="2" charset="-122"/>
                <a:ea typeface="华文细黑" pitchFamily="2" charset="-122"/>
              </a:rPr>
              <a:t>是雷德蒙德的商业中心，包括</a:t>
            </a:r>
            <a:r>
              <a:rPr lang="en-US" sz="1200" dirty="0">
                <a:latin typeface="华文细黑" pitchFamily="2" charset="-122"/>
                <a:ea typeface="华文细黑" pitchFamily="2" charset="-122"/>
              </a:rPr>
              <a:t>110</a:t>
            </a:r>
            <a:r>
              <a:rPr lang="zh-CN" altLang="en-US" sz="1200" dirty="0">
                <a:latin typeface="华文细黑" pitchFamily="2" charset="-122"/>
                <a:ea typeface="华文细黑" pitchFamily="2" charset="-122"/>
              </a:rPr>
              <a:t>家商铺（</a:t>
            </a:r>
            <a:r>
              <a:rPr lang="en-US" sz="1200" dirty="0">
                <a:latin typeface="华文细黑" pitchFamily="2" charset="-122"/>
                <a:ea typeface="华文细黑" pitchFamily="2" charset="-122"/>
              </a:rPr>
              <a:t>Macy</a:t>
            </a:r>
            <a:r>
              <a:rPr lang="zh-CN" altLang="en-US" sz="1200" dirty="0">
                <a:latin typeface="华文细黑" pitchFamily="2" charset="-122"/>
                <a:ea typeface="华文细黑" pitchFamily="2" charset="-122"/>
              </a:rPr>
              <a:t>’</a:t>
            </a:r>
            <a:r>
              <a:rPr lang="en-US" sz="1200" dirty="0">
                <a:latin typeface="华文细黑" pitchFamily="2" charset="-122"/>
                <a:ea typeface="华文细黑" pitchFamily="2" charset="-122"/>
              </a:rPr>
              <a:t>s, Border Books, REI, GAP</a:t>
            </a:r>
            <a:r>
              <a:rPr lang="zh-CN" altLang="en-US" sz="1200" dirty="0">
                <a:latin typeface="华文细黑" pitchFamily="2" charset="-122"/>
                <a:ea typeface="华文细黑" pitchFamily="2" charset="-122"/>
              </a:rPr>
              <a:t>等）、餐馆、酒店（</a:t>
            </a:r>
            <a:r>
              <a:rPr lang="en-US" sz="1200" dirty="0">
                <a:latin typeface="华文细黑" pitchFamily="2" charset="-122"/>
                <a:ea typeface="华文细黑" pitchFamily="2" charset="-122"/>
              </a:rPr>
              <a:t>Redmond Marriott Town Center, Residence Inn by Marriott</a:t>
            </a:r>
            <a:r>
              <a:rPr lang="zh-CN" altLang="en-US" sz="1200" dirty="0">
                <a:latin typeface="华文细黑" pitchFamily="2" charset="-122"/>
                <a:ea typeface="华文细黑" pitchFamily="2" charset="-122"/>
              </a:rPr>
              <a:t>）、办公（</a:t>
            </a:r>
            <a:r>
              <a:rPr lang="en-US" sz="1200" dirty="0">
                <a:latin typeface="华文细黑" pitchFamily="2" charset="-122"/>
                <a:ea typeface="华文细黑" pitchFamily="2" charset="-122"/>
              </a:rPr>
              <a:t>AT&amp;T, Microsoft</a:t>
            </a:r>
            <a:r>
              <a:rPr lang="zh-CN" altLang="en-US" sz="1200" dirty="0">
                <a:latin typeface="华文细黑" pitchFamily="2" charset="-122"/>
                <a:ea typeface="华文细黑" pitchFamily="2" charset="-122"/>
              </a:rPr>
              <a:t>）以及娱乐设施，满足居民各种工作、生活需求。</a:t>
            </a:r>
          </a:p>
          <a:p>
            <a:pPr algn="just">
              <a:spcBef>
                <a:spcPts val="1200"/>
              </a:spcBef>
            </a:pPr>
            <a:r>
              <a:rPr lang="zh-CN" altLang="en-US" sz="1200" dirty="0">
                <a:latin typeface="华文细黑" pitchFamily="2" charset="-122"/>
                <a:ea typeface="华文细黑" pitchFamily="2" charset="-122"/>
              </a:rPr>
              <a:t>        本项目停车场规划类型为</a:t>
            </a:r>
            <a:r>
              <a:rPr lang="en-US" sz="1200" dirty="0">
                <a:latin typeface="华文细黑" pitchFamily="2" charset="-122"/>
                <a:ea typeface="华文细黑" pitchFamily="2" charset="-122"/>
              </a:rPr>
              <a:t>1A</a:t>
            </a:r>
            <a:r>
              <a:rPr lang="zh-CN" altLang="en-US" sz="1200" dirty="0">
                <a:latin typeface="华文细黑" pitchFamily="2" charset="-122"/>
                <a:ea typeface="华文细黑" pitchFamily="2" charset="-122"/>
              </a:rPr>
              <a:t>，为钢混结构，居住空间围绕停车场布置，可以保证每户配备一个停车位。公寓部分为地上五层木结构，计划建设公寓数量为</a:t>
            </a:r>
            <a:r>
              <a:rPr lang="en-US" sz="1200" dirty="0">
                <a:latin typeface="华文细黑" pitchFamily="2" charset="-122"/>
                <a:ea typeface="华文细黑" pitchFamily="2" charset="-122"/>
              </a:rPr>
              <a:t>222</a:t>
            </a:r>
            <a:r>
              <a:rPr lang="zh-CN" altLang="en-US" sz="1200" dirty="0">
                <a:latin typeface="华文细黑" pitchFamily="2" charset="-122"/>
                <a:ea typeface="华文细黑" pitchFamily="2" charset="-122"/>
              </a:rPr>
              <a:t>间（其中经济适用</a:t>
            </a:r>
            <a:r>
              <a:rPr lang="zh-CN" altLang="en-US" sz="1200" dirty="0" smtClean="0">
                <a:latin typeface="华文细黑" pitchFamily="2" charset="-122"/>
                <a:ea typeface="华文细黑" pitchFamily="2" charset="-122"/>
              </a:rPr>
              <a:t>房</a:t>
            </a:r>
            <a:r>
              <a:rPr lang="en-US" altLang="zh-CN" sz="1200" dirty="0" smtClean="0">
                <a:latin typeface="华文细黑" pitchFamily="2" charset="-122"/>
                <a:ea typeface="华文细黑" pitchFamily="2" charset="-122"/>
              </a:rPr>
              <a:t>27</a:t>
            </a:r>
            <a:r>
              <a:rPr lang="zh-CN" altLang="en-US" sz="1200" dirty="0" smtClean="0">
                <a:latin typeface="华文细黑" pitchFamily="2" charset="-122"/>
                <a:ea typeface="华文细黑" pitchFamily="2" charset="-122"/>
              </a:rPr>
              <a:t>间</a:t>
            </a:r>
            <a:r>
              <a:rPr lang="zh-CN" altLang="en-US" sz="1200" dirty="0">
                <a:latin typeface="华文细黑" pitchFamily="2" charset="-122"/>
                <a:ea typeface="华文细黑" pitchFamily="2" charset="-122"/>
              </a:rPr>
              <a:t>），包括</a:t>
            </a:r>
            <a:r>
              <a:rPr lang="en-US" sz="1200" dirty="0">
                <a:latin typeface="华文细黑" pitchFamily="2" charset="-122"/>
                <a:ea typeface="华文细黑" pitchFamily="2" charset="-122"/>
              </a:rPr>
              <a:t>87</a:t>
            </a:r>
            <a:r>
              <a:rPr lang="zh-CN" altLang="en-US" sz="1200" dirty="0">
                <a:latin typeface="华文细黑" pitchFamily="2" charset="-122"/>
                <a:ea typeface="华文细黑" pitchFamily="2" charset="-122"/>
              </a:rPr>
              <a:t>间开间、</a:t>
            </a:r>
            <a:r>
              <a:rPr lang="en-US" sz="1200" dirty="0">
                <a:latin typeface="华文细黑" pitchFamily="2" charset="-122"/>
                <a:ea typeface="华文细黑" pitchFamily="2" charset="-122"/>
              </a:rPr>
              <a:t>74</a:t>
            </a:r>
            <a:r>
              <a:rPr lang="zh-CN" altLang="en-US" sz="1200" dirty="0">
                <a:latin typeface="华文细黑" pitchFamily="2" charset="-122"/>
                <a:ea typeface="华文细黑" pitchFamily="2" charset="-122"/>
              </a:rPr>
              <a:t>间一居室、</a:t>
            </a:r>
            <a:r>
              <a:rPr lang="en-US" sz="1200" dirty="0">
                <a:latin typeface="华文细黑" pitchFamily="2" charset="-122"/>
                <a:ea typeface="华文细黑" pitchFamily="2" charset="-122"/>
              </a:rPr>
              <a:t>57</a:t>
            </a:r>
            <a:r>
              <a:rPr lang="zh-CN" altLang="en-US" sz="1200" dirty="0">
                <a:latin typeface="华文细黑" pitchFamily="2" charset="-122"/>
                <a:ea typeface="华文细黑" pitchFamily="2" charset="-122"/>
              </a:rPr>
              <a:t>间二居室及</a:t>
            </a:r>
            <a:r>
              <a:rPr lang="en-US" sz="1200" dirty="0">
                <a:latin typeface="华文细黑" pitchFamily="2" charset="-122"/>
                <a:ea typeface="华文细黑" pitchFamily="2" charset="-122"/>
              </a:rPr>
              <a:t>4</a:t>
            </a:r>
            <a:r>
              <a:rPr lang="zh-CN" altLang="en-US" sz="1200" dirty="0">
                <a:latin typeface="华文细黑" pitchFamily="2" charset="-122"/>
                <a:ea typeface="华文细黑" pitchFamily="2" charset="-122"/>
              </a:rPr>
              <a:t>间三居室，平均每户面积</a:t>
            </a:r>
            <a:r>
              <a:rPr lang="en-US" sz="1200" dirty="0">
                <a:latin typeface="华文细黑" pitchFamily="2" charset="-122"/>
                <a:ea typeface="华文细黑" pitchFamily="2" charset="-122"/>
              </a:rPr>
              <a:t>717</a:t>
            </a:r>
            <a:r>
              <a:rPr lang="zh-CN" altLang="en-US" sz="1200" dirty="0">
                <a:latin typeface="华文细黑" pitchFamily="2" charset="-122"/>
                <a:ea typeface="华文细黑" pitchFamily="2" charset="-122"/>
              </a:rPr>
              <a:t>平尺。</a:t>
            </a:r>
            <a:r>
              <a:rPr lang="zh-CN" altLang="en-US" sz="1200" b="1" dirty="0">
                <a:latin typeface="华文细黑" pitchFamily="2" charset="-122"/>
                <a:ea typeface="华文细黑" pitchFamily="2" charset="-122"/>
              </a:rPr>
              <a:t> </a:t>
            </a:r>
            <a:endParaRPr lang="en-US" altLang="zh-CN" sz="1200" b="1" dirty="0">
              <a:latin typeface="华文细黑" pitchFamily="2" charset="-122"/>
              <a:ea typeface="华文细黑" pitchFamily="2" charset="-122"/>
            </a:endParaRPr>
          </a:p>
          <a:p>
            <a:pPr algn="just">
              <a:spcBef>
                <a:spcPts val="1200"/>
              </a:spcBef>
            </a:pPr>
            <a:r>
              <a:rPr lang="en-US" altLang="zh-CN" sz="1200" b="1" dirty="0">
                <a:latin typeface="华文细黑" pitchFamily="2" charset="-122"/>
                <a:ea typeface="华文细黑" pitchFamily="2" charset="-122"/>
                <a:cs typeface="Times New Roman" pitchFamily="18" charset="0"/>
              </a:rPr>
              <a:t>2</a:t>
            </a:r>
            <a:r>
              <a:rPr lang="zh-CN" altLang="en-US" sz="1200" b="1" dirty="0">
                <a:latin typeface="华文细黑" pitchFamily="2" charset="-122"/>
                <a:ea typeface="华文细黑" pitchFamily="2" charset="-122"/>
                <a:cs typeface="Times New Roman" pitchFamily="18" charset="0"/>
              </a:rPr>
              <a:t>、标的项目进展情况</a:t>
            </a:r>
            <a:endParaRPr lang="en-US" altLang="zh-CN" sz="1200" b="1" dirty="0">
              <a:latin typeface="华文细黑" pitchFamily="2" charset="-122"/>
              <a:ea typeface="华文细黑" pitchFamily="2" charset="-122"/>
              <a:cs typeface="Times New Roman" pitchFamily="18" charset="0"/>
            </a:endParaRPr>
          </a:p>
          <a:p>
            <a:pPr algn="just">
              <a:spcBef>
                <a:spcPts val="1200"/>
              </a:spcBef>
            </a:pPr>
            <a:r>
              <a:rPr lang="en-US" altLang="zh-CN" sz="1200" dirty="0">
                <a:latin typeface="华文细黑" pitchFamily="2" charset="-122"/>
                <a:ea typeface="华文细黑" pitchFamily="2" charset="-122"/>
              </a:rPr>
              <a:t>        </a:t>
            </a:r>
            <a:r>
              <a:rPr lang="zh-CN" altLang="en-US" sz="1200" dirty="0" smtClean="0">
                <a:latin typeface="华文细黑" pitchFamily="2" charset="-122"/>
                <a:ea typeface="华文细黑" pitchFamily="2" charset="-122"/>
              </a:rPr>
              <a:t>标的项</a:t>
            </a:r>
            <a:r>
              <a:rPr lang="zh-CN" altLang="en-US" sz="1200" dirty="0">
                <a:latin typeface="华文细黑" pitchFamily="2" charset="-122"/>
                <a:ea typeface="华文细黑" pitchFamily="2" charset="-122"/>
              </a:rPr>
              <a:t>目施工情况</a:t>
            </a:r>
            <a:r>
              <a:rPr lang="zh-CN" altLang="en-US" sz="1200" dirty="0" smtClean="0">
                <a:latin typeface="华文细黑" pitchFamily="2" charset="-122"/>
                <a:ea typeface="华文细黑" pitchFamily="2" charset="-122"/>
              </a:rPr>
              <a:t>： </a:t>
            </a:r>
            <a:r>
              <a:rPr lang="en-US" altLang="zh-CN" sz="1200" dirty="0" smtClean="0">
                <a:latin typeface="华文细黑" pitchFamily="2" charset="-122"/>
                <a:ea typeface="华文细黑" pitchFamily="2" charset="-122"/>
              </a:rPr>
              <a:t>2019</a:t>
            </a:r>
            <a:r>
              <a:rPr lang="zh-CN" altLang="en-US" sz="1200" dirty="0" smtClean="0">
                <a:latin typeface="华文细黑" pitchFamily="2" charset="-122"/>
                <a:ea typeface="华文细黑" pitchFamily="2" charset="-122"/>
              </a:rPr>
              <a:t>年</a:t>
            </a:r>
            <a:r>
              <a:rPr lang="en-US" altLang="zh-CN" sz="1200" dirty="0" smtClean="0">
                <a:latin typeface="华文细黑" pitchFamily="2" charset="-122"/>
                <a:ea typeface="华文细黑" pitchFamily="2" charset="-122"/>
              </a:rPr>
              <a:t>3</a:t>
            </a:r>
            <a:r>
              <a:rPr lang="zh-CN" altLang="en-US" sz="1200" dirty="0" smtClean="0">
                <a:latin typeface="华文细黑" pitchFamily="2" charset="-122"/>
                <a:ea typeface="华文细黑" pitchFamily="2" charset="-122"/>
              </a:rPr>
              <a:t>月</a:t>
            </a:r>
            <a:r>
              <a:rPr lang="en-US" altLang="zh-CN" sz="1200" dirty="0" smtClean="0">
                <a:latin typeface="华文细黑" pitchFamily="2" charset="-122"/>
                <a:ea typeface="华文细黑" pitchFamily="2" charset="-122"/>
              </a:rPr>
              <a:t>1</a:t>
            </a:r>
            <a:r>
              <a:rPr lang="zh-CN" altLang="en-US" sz="1200" dirty="0" smtClean="0">
                <a:latin typeface="华文细黑" pitchFamily="2" charset="-122"/>
                <a:ea typeface="华文细黑" pitchFamily="2" charset="-122"/>
              </a:rPr>
              <a:t>日起，项目整体包括停车楼，公寓楼的</a:t>
            </a:r>
            <a:r>
              <a:rPr lang="en-US" altLang="zh-CN" sz="1200" dirty="0" smtClean="0">
                <a:latin typeface="华文细黑" pitchFamily="2" charset="-122"/>
                <a:ea typeface="华文细黑" pitchFamily="2" charset="-122"/>
              </a:rPr>
              <a:t>A</a:t>
            </a:r>
            <a:r>
              <a:rPr lang="zh-CN" altLang="en-US" sz="1200" dirty="0" smtClean="0">
                <a:latin typeface="华文细黑" pitchFamily="2" charset="-122"/>
                <a:ea typeface="华文细黑" pitchFamily="2" charset="-122"/>
              </a:rPr>
              <a:t>号、</a:t>
            </a:r>
            <a:r>
              <a:rPr lang="en-US" altLang="zh-CN" sz="1200" dirty="0" smtClean="0">
                <a:latin typeface="华文细黑" pitchFamily="2" charset="-122"/>
                <a:ea typeface="华文细黑" pitchFamily="2" charset="-122"/>
              </a:rPr>
              <a:t>B</a:t>
            </a:r>
            <a:r>
              <a:rPr lang="zh-CN" altLang="en-US" sz="1200" dirty="0" smtClean="0">
                <a:latin typeface="华文细黑" pitchFamily="2" charset="-122"/>
                <a:ea typeface="华文细黑" pitchFamily="2" charset="-122"/>
              </a:rPr>
              <a:t>号及</a:t>
            </a:r>
            <a:r>
              <a:rPr lang="en-US" altLang="zh-CN" sz="1200" dirty="0" smtClean="0">
                <a:latin typeface="华文细黑" pitchFamily="2" charset="-122"/>
                <a:ea typeface="华文细黑" pitchFamily="2" charset="-122"/>
              </a:rPr>
              <a:t>C</a:t>
            </a:r>
            <a:r>
              <a:rPr lang="zh-CN" altLang="en-US" sz="1200" dirty="0" smtClean="0">
                <a:latin typeface="华文细黑" pitchFamily="2" charset="-122"/>
                <a:ea typeface="华文细黑" pitchFamily="2" charset="-122"/>
              </a:rPr>
              <a:t>号楼，项目办公及配套设施，以及项目周边绿化均已完成并取得了项目临时入住许可证 （</a:t>
            </a:r>
            <a:r>
              <a:rPr lang="en-US" altLang="zh-CN" sz="1200" dirty="0" smtClean="0">
                <a:latin typeface="华文细黑" pitchFamily="2" charset="-122"/>
                <a:ea typeface="华文细黑" pitchFamily="2" charset="-122"/>
              </a:rPr>
              <a:t>TCO  -  </a:t>
            </a:r>
            <a:r>
              <a:rPr lang="zh-CN" altLang="en-US" sz="1200" dirty="0" smtClean="0">
                <a:latin typeface="华文细黑" pitchFamily="2" charset="-122"/>
                <a:ea typeface="华文细黑" pitchFamily="2" charset="-122"/>
              </a:rPr>
              <a:t>见随附文件）。项目预租赁于年</a:t>
            </a:r>
            <a:r>
              <a:rPr lang="en-US" altLang="zh-CN" sz="1200" dirty="0" smtClean="0">
                <a:latin typeface="华文细黑" pitchFamily="2" charset="-122"/>
                <a:ea typeface="华文细黑" pitchFamily="2" charset="-122"/>
              </a:rPr>
              <a:t>2019</a:t>
            </a:r>
            <a:r>
              <a:rPr lang="zh-CN" altLang="en-US" sz="1200" dirty="0" smtClean="0">
                <a:latin typeface="华文细黑" pitchFamily="2" charset="-122"/>
                <a:ea typeface="华文细黑" pitchFamily="2" charset="-122"/>
              </a:rPr>
              <a:t>初开始；</a:t>
            </a:r>
            <a:r>
              <a:rPr lang="en-US" altLang="zh-CN" sz="1200" dirty="0" smtClean="0">
                <a:latin typeface="华文细黑" pitchFamily="2" charset="-122"/>
                <a:ea typeface="华文细黑" pitchFamily="2" charset="-122"/>
              </a:rPr>
              <a:t>2019</a:t>
            </a:r>
            <a:r>
              <a:rPr lang="zh-CN" altLang="en-US" sz="1200" dirty="0" smtClean="0">
                <a:latin typeface="华文细黑" pitchFamily="2" charset="-122"/>
                <a:ea typeface="华文细黑" pitchFamily="2" charset="-122"/>
              </a:rPr>
              <a:t>年</a:t>
            </a:r>
            <a:r>
              <a:rPr lang="en-US" altLang="zh-CN" sz="1200" dirty="0" smtClean="0">
                <a:latin typeface="华文细黑" pitchFamily="2" charset="-122"/>
                <a:ea typeface="华文细黑" pitchFamily="2" charset="-122"/>
              </a:rPr>
              <a:t>2</a:t>
            </a:r>
            <a:r>
              <a:rPr lang="zh-CN" altLang="en-US" sz="1200" dirty="0" smtClean="0">
                <a:latin typeface="华文细黑" pitchFamily="2" charset="-122"/>
                <a:ea typeface="华文细黑" pitchFamily="2" charset="-122"/>
              </a:rPr>
              <a:t>月</a:t>
            </a:r>
            <a:r>
              <a:rPr lang="en-US" altLang="zh-CN" sz="1200" dirty="0" smtClean="0">
                <a:latin typeface="华文细黑" pitchFamily="2" charset="-122"/>
                <a:ea typeface="华文细黑" pitchFamily="2" charset="-122"/>
              </a:rPr>
              <a:t>1</a:t>
            </a:r>
            <a:r>
              <a:rPr lang="zh-CN" altLang="en-US" sz="1200" dirty="0" smtClean="0">
                <a:latin typeface="华文细黑" pitchFamily="2" charset="-122"/>
                <a:ea typeface="华文细黑" pitchFamily="2" charset="-122"/>
              </a:rPr>
              <a:t>日起租客已陆续入住项目。 整体项目的正式入住许可证于 （</a:t>
            </a:r>
            <a:r>
              <a:rPr lang="en-US" altLang="zh-CN" sz="1200" dirty="0" smtClean="0">
                <a:latin typeface="华文细黑" pitchFamily="2" charset="-122"/>
                <a:ea typeface="华文细黑" pitchFamily="2" charset="-122"/>
              </a:rPr>
              <a:t>Final Certificates of Occupancy) 2019</a:t>
            </a:r>
            <a:r>
              <a:rPr lang="zh-CN" altLang="en-US" sz="1200" dirty="0" smtClean="0">
                <a:latin typeface="华文细黑" pitchFamily="2" charset="-122"/>
                <a:ea typeface="华文细黑" pitchFamily="2" charset="-122"/>
              </a:rPr>
              <a:t>年</a:t>
            </a:r>
            <a:r>
              <a:rPr lang="en-US" altLang="zh-CN" sz="1200" dirty="0" smtClean="0">
                <a:latin typeface="华文细黑" pitchFamily="2" charset="-122"/>
                <a:ea typeface="华文细黑" pitchFamily="2" charset="-122"/>
              </a:rPr>
              <a:t>4</a:t>
            </a:r>
            <a:r>
              <a:rPr lang="zh-CN" altLang="en-US" sz="1200" dirty="0" smtClean="0">
                <a:latin typeface="华文细黑" pitchFamily="2" charset="-122"/>
                <a:ea typeface="华文细黑" pitchFamily="2" charset="-122"/>
              </a:rPr>
              <a:t>月底也已取得 （见随附文件）。</a:t>
            </a:r>
            <a:endParaRPr lang="en-US" altLang="zh-CN" sz="1200" dirty="0" smtClean="0">
              <a:latin typeface="华文细黑" pitchFamily="2" charset="-122"/>
              <a:ea typeface="华文细黑" pitchFamily="2" charset="-122"/>
            </a:endParaRPr>
          </a:p>
          <a:p>
            <a:pPr algn="just">
              <a:spcBef>
                <a:spcPts val="1200"/>
              </a:spcBef>
            </a:pPr>
            <a:r>
              <a:rPr lang="en-US" altLang="zh-CN" sz="1200" dirty="0" smtClean="0">
                <a:latin typeface="华文细黑" pitchFamily="2" charset="-122"/>
                <a:ea typeface="华文细黑" pitchFamily="2" charset="-122"/>
              </a:rPr>
              <a:t>        </a:t>
            </a:r>
            <a:r>
              <a:rPr lang="zh-CN" altLang="en-US" sz="1200" dirty="0" smtClean="0">
                <a:latin typeface="华文细黑" pitchFamily="2" charset="-122"/>
                <a:ea typeface="华文细黑" pitchFamily="2" charset="-122"/>
              </a:rPr>
              <a:t>项目工期： </a:t>
            </a:r>
            <a:r>
              <a:rPr lang="en-US" altLang="zh-CN" sz="1200" dirty="0" smtClean="0">
                <a:latin typeface="华文细黑" pitchFamily="2" charset="-122"/>
                <a:ea typeface="华文细黑" pitchFamily="2" charset="-122"/>
              </a:rPr>
              <a:t>a)2017</a:t>
            </a:r>
            <a:r>
              <a:rPr lang="zh-CN" altLang="en-US" sz="1200" dirty="0" smtClean="0">
                <a:latin typeface="华文细黑" pitchFamily="2" charset="-122"/>
                <a:ea typeface="华文细黑" pitchFamily="2" charset="-122"/>
              </a:rPr>
              <a:t>年由于清理有机物土壤以及气管道穿过周边健身步道审批，项目延误了</a:t>
            </a:r>
            <a:r>
              <a:rPr lang="en-US" altLang="zh-CN" sz="1200" dirty="0" smtClean="0">
                <a:latin typeface="华文细黑" pitchFamily="2" charset="-122"/>
                <a:ea typeface="华文细黑" pitchFamily="2" charset="-122"/>
              </a:rPr>
              <a:t>2</a:t>
            </a:r>
            <a:r>
              <a:rPr lang="zh-CN" altLang="en-US" sz="1200" dirty="0" smtClean="0">
                <a:latin typeface="华文细黑" pitchFamily="2" charset="-122"/>
                <a:ea typeface="华文细黑" pitchFamily="2" charset="-122"/>
              </a:rPr>
              <a:t>个月；</a:t>
            </a:r>
            <a:r>
              <a:rPr lang="en-US" altLang="zh-CN" sz="1200" dirty="0" smtClean="0">
                <a:latin typeface="华文细黑" pitchFamily="2" charset="-122"/>
                <a:ea typeface="华文细黑" pitchFamily="2" charset="-122"/>
              </a:rPr>
              <a:t>b)2018</a:t>
            </a:r>
            <a:r>
              <a:rPr lang="zh-CN" altLang="en-US" sz="1200" dirty="0" smtClean="0">
                <a:latin typeface="华文细黑" pitchFamily="2" charset="-122"/>
                <a:ea typeface="华文细黑" pitchFamily="2" charset="-122"/>
              </a:rPr>
              <a:t>年上半年，和美国大部分城市一样，西雅图建筑市场劳工至今还极其短缺，虽然项目团队积极协调总分包，但总包及各主要分包仅能提供约一半左右的工人，致使项目又有</a:t>
            </a:r>
            <a:r>
              <a:rPr lang="en-US" altLang="zh-CN" sz="1200" dirty="0" smtClean="0">
                <a:latin typeface="华文细黑" pitchFamily="2" charset="-122"/>
                <a:ea typeface="华文细黑" pitchFamily="2" charset="-122"/>
              </a:rPr>
              <a:t>6</a:t>
            </a:r>
            <a:r>
              <a:rPr lang="zh-CN" altLang="en-US" sz="1200" dirty="0" smtClean="0">
                <a:latin typeface="华文细黑" pitchFamily="2" charset="-122"/>
                <a:ea typeface="华文细黑" pitchFamily="2" charset="-122"/>
              </a:rPr>
              <a:t>多月的延误；</a:t>
            </a:r>
            <a:r>
              <a:rPr lang="en-US" altLang="zh-CN" sz="1200" dirty="0" smtClean="0">
                <a:latin typeface="华文细黑" pitchFamily="2" charset="-122"/>
                <a:ea typeface="华文细黑" pitchFamily="2" charset="-122"/>
              </a:rPr>
              <a:t>c)</a:t>
            </a:r>
            <a:r>
              <a:rPr lang="zh-CN" altLang="en-US" sz="1200" dirty="0" smtClean="0">
                <a:latin typeface="华文细黑" pitchFamily="2" charset="-122"/>
                <a:ea typeface="华文细黑" pitchFamily="2" charset="-122"/>
              </a:rPr>
              <a:t>在团队的持续施压下，从</a:t>
            </a:r>
            <a:r>
              <a:rPr lang="en-US" altLang="zh-CN" sz="1200" dirty="0" smtClean="0">
                <a:latin typeface="华文细黑" pitchFamily="2" charset="-122"/>
                <a:ea typeface="华文细黑" pitchFamily="2" charset="-122"/>
              </a:rPr>
              <a:t>2018</a:t>
            </a:r>
            <a:r>
              <a:rPr lang="zh-CN" altLang="en-US" sz="1200" dirty="0" smtClean="0">
                <a:latin typeface="华文细黑" pitchFamily="2" charset="-122"/>
                <a:ea typeface="华文细黑" pitchFamily="2" charset="-122"/>
              </a:rPr>
              <a:t>年</a:t>
            </a:r>
            <a:r>
              <a:rPr lang="en-US" altLang="zh-CN" sz="1200" dirty="0" smtClean="0">
                <a:latin typeface="华文细黑" pitchFamily="2" charset="-122"/>
                <a:ea typeface="华文细黑" pitchFamily="2" charset="-122"/>
              </a:rPr>
              <a:t>5</a:t>
            </a:r>
            <a:r>
              <a:rPr lang="zh-CN" altLang="en-US" sz="1200" dirty="0" smtClean="0">
                <a:latin typeface="华文细黑" pitchFamily="2" charset="-122"/>
                <a:ea typeface="华文细黑" pitchFamily="2" charset="-122"/>
              </a:rPr>
              <a:t>月开始，陆续增加一些工人，部分工种也开始了周六施工，使得进度没有进一步延迟</a:t>
            </a:r>
            <a:r>
              <a:rPr lang="en-US" altLang="zh-CN" sz="1200" dirty="0" smtClean="0">
                <a:latin typeface="华文细黑" pitchFamily="2" charset="-122"/>
                <a:ea typeface="华文细黑" pitchFamily="2" charset="-122"/>
              </a:rPr>
              <a:t>; d)</a:t>
            </a:r>
            <a:r>
              <a:rPr lang="zh-CN" altLang="en-US" sz="1200" dirty="0" smtClean="0">
                <a:latin typeface="华文细黑" pitchFamily="2" charset="-122"/>
                <a:ea typeface="华文细黑" pitchFamily="2" charset="-122"/>
              </a:rPr>
              <a:t>项目于</a:t>
            </a:r>
            <a:r>
              <a:rPr lang="en-US" altLang="zh-CN" sz="1200" dirty="0" smtClean="0">
                <a:latin typeface="华文细黑" pitchFamily="2" charset="-122"/>
                <a:ea typeface="华文细黑" pitchFamily="2" charset="-122"/>
              </a:rPr>
              <a:t>2019</a:t>
            </a:r>
            <a:r>
              <a:rPr lang="zh-CN" altLang="en-US" sz="1200" dirty="0" smtClean="0">
                <a:latin typeface="华文细黑" pitchFamily="2" charset="-122"/>
                <a:ea typeface="华文细黑" pitchFamily="2" charset="-122"/>
              </a:rPr>
              <a:t>年</a:t>
            </a:r>
            <a:r>
              <a:rPr lang="en-US" altLang="zh-CN" sz="1200" dirty="0" smtClean="0">
                <a:latin typeface="华文细黑" pitchFamily="2" charset="-122"/>
                <a:ea typeface="华文细黑" pitchFamily="2" charset="-122"/>
              </a:rPr>
              <a:t>3</a:t>
            </a:r>
            <a:r>
              <a:rPr lang="zh-CN" altLang="en-US" sz="1200" dirty="0" smtClean="0">
                <a:latin typeface="华文细黑" pitchFamily="2" charset="-122"/>
                <a:ea typeface="华文细黑" pitchFamily="2" charset="-122"/>
              </a:rPr>
              <a:t>月</a:t>
            </a:r>
            <a:r>
              <a:rPr lang="en-US" altLang="zh-CN" sz="1200" dirty="0" smtClean="0">
                <a:latin typeface="华文细黑" pitchFamily="2" charset="-122"/>
                <a:ea typeface="华文细黑" pitchFamily="2" charset="-122"/>
              </a:rPr>
              <a:t>1</a:t>
            </a:r>
            <a:r>
              <a:rPr lang="zh-CN" altLang="en-US" sz="1200" dirty="0" smtClean="0">
                <a:latin typeface="华文细黑" pitchFamily="2" charset="-122"/>
                <a:ea typeface="华文细黑" pitchFamily="2" charset="-122"/>
              </a:rPr>
              <a:t>日起已基本完工并交付使用；于</a:t>
            </a:r>
            <a:r>
              <a:rPr lang="en-US" altLang="zh-CN" sz="1200" dirty="0" smtClean="0">
                <a:latin typeface="华文细黑" pitchFamily="2" charset="-122"/>
                <a:ea typeface="华文细黑" pitchFamily="2" charset="-122"/>
              </a:rPr>
              <a:t>2019</a:t>
            </a:r>
            <a:r>
              <a:rPr lang="zh-CN" altLang="en-US" sz="1200" dirty="0" smtClean="0">
                <a:latin typeface="华文细黑" pitchFamily="2" charset="-122"/>
                <a:ea typeface="华文细黑" pitchFamily="2" charset="-122"/>
              </a:rPr>
              <a:t>年</a:t>
            </a:r>
            <a:r>
              <a:rPr lang="en-US" altLang="zh-CN" sz="1200" dirty="0" smtClean="0">
                <a:latin typeface="华文细黑" pitchFamily="2" charset="-122"/>
                <a:ea typeface="华文细黑" pitchFamily="2" charset="-122"/>
              </a:rPr>
              <a:t>4</a:t>
            </a:r>
            <a:r>
              <a:rPr lang="zh-CN" altLang="en-US" sz="1200" dirty="0" smtClean="0">
                <a:latin typeface="华文细黑" pitchFamily="2" charset="-122"/>
                <a:ea typeface="华文细黑" pitchFamily="2" charset="-122"/>
              </a:rPr>
              <a:t>月底取得正式入住许可证。</a:t>
            </a:r>
            <a:endParaRPr lang="en-US" altLang="zh-CN" sz="1200" dirty="0" smtClean="0">
              <a:latin typeface="华文细黑" pitchFamily="2" charset="-122"/>
              <a:ea typeface="华文细黑" pitchFamily="2" charset="-122"/>
            </a:endParaRPr>
          </a:p>
          <a:p>
            <a:pPr algn="just">
              <a:spcBef>
                <a:spcPts val="1200"/>
              </a:spcBef>
            </a:pPr>
            <a:endParaRPr lang="en-US" altLang="zh-CN" sz="1200" dirty="0" smtClean="0">
              <a:latin typeface="华文细黑" pitchFamily="2" charset="-122"/>
              <a:ea typeface="华文细黑" pitchFamily="2" charset="-122"/>
            </a:endParaRPr>
          </a:p>
        </p:txBody>
      </p:sp>
      <p:sp>
        <p:nvSpPr>
          <p:cNvPr id="24" name="Freeform 3"/>
          <p:cNvSpPr/>
          <p:nvPr/>
        </p:nvSpPr>
        <p:spPr>
          <a:xfrm>
            <a:off x="2758771" y="4899288"/>
            <a:ext cx="6095" cy="6095"/>
          </a:xfrm>
          <a:custGeom>
            <a:avLst/>
            <a:gdLst>
              <a:gd name="connsiteX0" fmla="*/ 0 w 6095"/>
              <a:gd name="connsiteY0" fmla="*/ 6095 h 6095"/>
              <a:gd name="connsiteX1" fmla="*/ 6095 w 6095"/>
              <a:gd name="connsiteY1" fmla="*/ 6095 h 6095"/>
              <a:gd name="connsiteX2" fmla="*/ 6095 w 6095"/>
              <a:gd name="connsiteY2" fmla="*/ 0 h 6095"/>
              <a:gd name="connsiteX3" fmla="*/ 0 w 6095"/>
              <a:gd name="connsiteY3" fmla="*/ 0 h 6095"/>
              <a:gd name="connsiteX4" fmla="*/ 0 w 6095"/>
              <a:gd name="connsiteY4" fmla="*/ 6095 h 60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5" h="6095">
                <a:moveTo>
                  <a:pt x="0" y="6095"/>
                </a:moveTo>
                <a:lnTo>
                  <a:pt x="6095" y="6095"/>
                </a:lnTo>
                <a:lnTo>
                  <a:pt x="6095" y="0"/>
                </a:lnTo>
                <a:lnTo>
                  <a:pt x="0" y="0"/>
                </a:lnTo>
                <a:lnTo>
                  <a:pt x="0" y="609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sp>
        <p:nvSpPr>
          <p:cNvPr id="27" name="Freeform 3"/>
          <p:cNvSpPr/>
          <p:nvPr/>
        </p:nvSpPr>
        <p:spPr>
          <a:xfrm>
            <a:off x="4703648" y="4899288"/>
            <a:ext cx="6096" cy="6095"/>
          </a:xfrm>
          <a:custGeom>
            <a:avLst/>
            <a:gdLst>
              <a:gd name="connsiteX0" fmla="*/ 0 w 6096"/>
              <a:gd name="connsiteY0" fmla="*/ 6095 h 6095"/>
              <a:gd name="connsiteX1" fmla="*/ 6096 w 6096"/>
              <a:gd name="connsiteY1" fmla="*/ 6095 h 6095"/>
              <a:gd name="connsiteX2" fmla="*/ 6096 w 6096"/>
              <a:gd name="connsiteY2" fmla="*/ 0 h 6095"/>
              <a:gd name="connsiteX3" fmla="*/ 0 w 6096"/>
              <a:gd name="connsiteY3" fmla="*/ 0 h 6095"/>
              <a:gd name="connsiteX4" fmla="*/ 0 w 6096"/>
              <a:gd name="connsiteY4" fmla="*/ 6095 h 609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096" h="6095">
                <a:moveTo>
                  <a:pt x="0" y="6095"/>
                </a:moveTo>
                <a:lnTo>
                  <a:pt x="6096" y="6095"/>
                </a:lnTo>
                <a:lnTo>
                  <a:pt x="6096" y="0"/>
                </a:lnTo>
                <a:lnTo>
                  <a:pt x="0" y="0"/>
                </a:lnTo>
                <a:lnTo>
                  <a:pt x="0" y="6095"/>
                </a:lnTo>
              </a:path>
            </a:pathLst>
          </a:custGeom>
          <a:solidFill>
            <a:srgbClr val="0000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itchFamily="2" charset="-122"/>
              <a:ea typeface="华文细黑" pitchFamily="2" charset="-122"/>
            </a:endParaRPr>
          </a:p>
        </p:txBody>
      </p:sp>
      <p:grpSp>
        <p:nvGrpSpPr>
          <p:cNvPr id="2" name="组合 28"/>
          <p:cNvGrpSpPr/>
          <p:nvPr/>
        </p:nvGrpSpPr>
        <p:grpSpPr>
          <a:xfrm>
            <a:off x="4246240" y="1195357"/>
            <a:ext cx="2992760" cy="1508106"/>
            <a:chOff x="3933999" y="3064639"/>
            <a:chExt cx="2992760" cy="1300394"/>
          </a:xfrm>
        </p:grpSpPr>
        <p:sp>
          <p:nvSpPr>
            <p:cNvPr id="32" name="TextBox 1"/>
            <p:cNvSpPr txBox="1"/>
            <p:nvPr/>
          </p:nvSpPr>
          <p:spPr>
            <a:xfrm>
              <a:off x="3933999" y="3064640"/>
              <a:ext cx="1849760" cy="1300393"/>
            </a:xfrm>
            <a:prstGeom prst="rect">
              <a:avLst/>
            </a:prstGeom>
            <a:noFill/>
          </p:spPr>
          <p:txBody>
            <a:bodyPr wrap="square" lIns="0" tIns="0" rIns="0" rtlCol="0">
              <a:spAutoFit/>
            </a:bodyPr>
            <a:lstStyle/>
            <a:p>
              <a:pPr>
                <a:lnSpc>
                  <a:spcPct val="150000"/>
                </a:lnSpc>
                <a:tabLst>
                  <a:tab pos="114300" algn="l"/>
                </a:tabLst>
              </a:pPr>
              <a:r>
                <a:rPr lang="zh-CN" altLang="en-US" sz="1000" dirty="0">
                  <a:latin typeface="华文细黑" pitchFamily="2" charset="-122"/>
                  <a:ea typeface="华文细黑" pitchFamily="2" charset="-122"/>
                  <a:cs typeface="Garamond" pitchFamily="18" charset="0"/>
                </a:rPr>
                <a:t>设计户数</a:t>
              </a:r>
              <a:endParaRPr lang="en-US" altLang="zh-CN" sz="1000" dirty="0">
                <a:latin typeface="华文细黑" pitchFamily="2" charset="-122"/>
                <a:ea typeface="华文细黑" pitchFamily="2" charset="-122"/>
                <a:cs typeface="Garamond" pitchFamily="18" charset="0"/>
              </a:endParaRPr>
            </a:p>
            <a:p>
              <a:pPr>
                <a:lnSpc>
                  <a:spcPct val="150000"/>
                </a:lnSpc>
                <a:tabLst>
                  <a:tab pos="114300" algn="l"/>
                </a:tabLst>
              </a:pPr>
              <a:r>
                <a:rPr lang="zh-CN" altLang="en-US" sz="1000" dirty="0">
                  <a:latin typeface="华文细黑" pitchFamily="2" charset="-122"/>
                  <a:ea typeface="华文细黑" pitchFamily="2" charset="-122"/>
                  <a:cs typeface="Garamond" pitchFamily="18" charset="0"/>
                </a:rPr>
                <a:t>投资日期</a:t>
              </a:r>
              <a:endParaRPr lang="en-US" altLang="zh-CN" sz="1000" dirty="0">
                <a:latin typeface="华文细黑" pitchFamily="2" charset="-122"/>
                <a:ea typeface="华文细黑" pitchFamily="2" charset="-122"/>
                <a:cs typeface="Garamond" pitchFamily="18" charset="0"/>
              </a:endParaRPr>
            </a:p>
            <a:p>
              <a:pPr>
                <a:lnSpc>
                  <a:spcPct val="150000"/>
                </a:lnSpc>
                <a:tabLst>
                  <a:tab pos="114300" algn="l"/>
                </a:tabLst>
              </a:pPr>
              <a:r>
                <a:rPr lang="zh-CN" altLang="en-US" sz="1000" dirty="0">
                  <a:latin typeface="华文细黑" pitchFamily="2" charset="-122"/>
                  <a:ea typeface="华文细黑" pitchFamily="2" charset="-122"/>
                  <a:cs typeface="Garamond" pitchFamily="18" charset="0"/>
                </a:rPr>
                <a:t>项目预算总成本</a:t>
              </a:r>
              <a:endParaRPr lang="en-US" altLang="zh-CN" sz="1000" dirty="0">
                <a:latin typeface="华文细黑" pitchFamily="2" charset="-122"/>
                <a:ea typeface="华文细黑" pitchFamily="2" charset="-122"/>
                <a:cs typeface="Garamond" pitchFamily="18" charset="0"/>
              </a:endParaRPr>
            </a:p>
            <a:p>
              <a:pPr>
                <a:lnSpc>
                  <a:spcPct val="150000"/>
                </a:lnSpc>
                <a:tabLst>
                  <a:tab pos="114300" algn="l"/>
                </a:tabLst>
              </a:pPr>
              <a:r>
                <a:rPr lang="zh-CN" altLang="en-US" sz="1000" dirty="0">
                  <a:latin typeface="华文细黑" pitchFamily="2" charset="-122"/>
                  <a:ea typeface="华文细黑" pitchFamily="2" charset="-122"/>
                  <a:cs typeface="Garamond" pitchFamily="18" charset="0"/>
                </a:rPr>
                <a:t>其中：建设贷款</a:t>
              </a:r>
              <a:endParaRPr lang="en-US" altLang="zh-CN" sz="1000" dirty="0">
                <a:latin typeface="华文细黑" pitchFamily="2" charset="-122"/>
                <a:ea typeface="华文细黑" pitchFamily="2" charset="-122"/>
                <a:cs typeface="Garamond" pitchFamily="18" charset="0"/>
              </a:endParaRPr>
            </a:p>
            <a:p>
              <a:pPr>
                <a:lnSpc>
                  <a:spcPct val="150000"/>
                </a:lnSpc>
                <a:tabLst>
                  <a:tab pos="114300" algn="l"/>
                </a:tabLst>
              </a:pPr>
              <a:r>
                <a:rPr lang="en-US" altLang="zh-CN" sz="1000" dirty="0">
                  <a:latin typeface="华文细黑" pitchFamily="2" charset="-122"/>
                  <a:ea typeface="华文细黑" pitchFamily="2" charset="-122"/>
                  <a:cs typeface="Garamond" pitchFamily="18" charset="0"/>
                </a:rPr>
                <a:t>           TCR</a:t>
              </a:r>
              <a:r>
                <a:rPr lang="zh-CN" altLang="en-US" sz="1000" dirty="0">
                  <a:latin typeface="华文细黑" pitchFamily="2" charset="-122"/>
                  <a:ea typeface="华文细黑" pitchFamily="2" charset="-122"/>
                  <a:cs typeface="Garamond" pitchFamily="18" charset="0"/>
                </a:rPr>
                <a:t>出资</a:t>
              </a:r>
              <a:endParaRPr lang="en-US" altLang="zh-CN" sz="1000" dirty="0">
                <a:latin typeface="华文细黑" pitchFamily="2" charset="-122"/>
                <a:ea typeface="华文细黑" pitchFamily="2" charset="-122"/>
                <a:cs typeface="Garamond" pitchFamily="18" charset="0"/>
              </a:endParaRPr>
            </a:p>
            <a:p>
              <a:pPr>
                <a:tabLst>
                  <a:tab pos="114300" algn="l"/>
                </a:tabLst>
              </a:pPr>
              <a:r>
                <a:rPr lang="en-US" altLang="zh-CN" sz="1000" dirty="0">
                  <a:latin typeface="华文细黑" pitchFamily="2" charset="-122"/>
                  <a:ea typeface="华文细黑" pitchFamily="2" charset="-122"/>
                  <a:cs typeface="Garamond" pitchFamily="18" charset="0"/>
                </a:rPr>
                <a:t>           ZRGC Overseas </a:t>
              </a:r>
            </a:p>
            <a:p>
              <a:pPr>
                <a:tabLst>
                  <a:tab pos="114300" algn="l"/>
                </a:tabLst>
              </a:pPr>
              <a:r>
                <a:rPr lang="en-US" altLang="zh-CN" sz="1000" dirty="0">
                  <a:latin typeface="华文细黑" pitchFamily="2" charset="-122"/>
                  <a:ea typeface="华文细黑" pitchFamily="2" charset="-122"/>
                  <a:cs typeface="Garamond" pitchFamily="18" charset="0"/>
                </a:rPr>
                <a:t>Investment SEA I </a:t>
              </a:r>
              <a:r>
                <a:rPr lang="zh-CN" altLang="en-US" sz="1000" dirty="0">
                  <a:latin typeface="华文细黑" pitchFamily="2" charset="-122"/>
                  <a:ea typeface="华文细黑" pitchFamily="2" charset="-122"/>
                  <a:cs typeface="Garamond" pitchFamily="18" charset="0"/>
                </a:rPr>
                <a:t>出资</a:t>
              </a:r>
              <a:endParaRPr lang="en-US" altLang="zh-CN" sz="1000" dirty="0">
                <a:latin typeface="华文细黑" pitchFamily="2" charset="-122"/>
                <a:ea typeface="华文细黑" pitchFamily="2" charset="-122"/>
                <a:cs typeface="Garamond" pitchFamily="18" charset="0"/>
              </a:endParaRPr>
            </a:p>
          </p:txBody>
        </p:sp>
        <p:sp>
          <p:nvSpPr>
            <p:cNvPr id="33" name="TextBox 1"/>
            <p:cNvSpPr txBox="1"/>
            <p:nvPr/>
          </p:nvSpPr>
          <p:spPr>
            <a:xfrm>
              <a:off x="6012359" y="3064639"/>
              <a:ext cx="914400" cy="1234047"/>
            </a:xfrm>
            <a:prstGeom prst="rect">
              <a:avLst/>
            </a:prstGeom>
            <a:noFill/>
          </p:spPr>
          <p:txBody>
            <a:bodyPr wrap="square" lIns="0" tIns="0" rIns="0" rtlCol="0">
              <a:spAutoFit/>
            </a:bodyPr>
            <a:lstStyle/>
            <a:p>
              <a:pPr>
                <a:lnSpc>
                  <a:spcPct val="150000"/>
                </a:lnSpc>
                <a:tabLst>
                  <a:tab pos="50800" algn="l"/>
                  <a:tab pos="88900" algn="l"/>
                  <a:tab pos="114300" algn="l"/>
                  <a:tab pos="152400" algn="l"/>
                </a:tabLst>
              </a:pPr>
              <a:r>
                <a:rPr lang="en-US" altLang="zh-CN" sz="1000" dirty="0">
                  <a:latin typeface="华文细黑" pitchFamily="2" charset="-122"/>
                  <a:ea typeface="华文细黑" pitchFamily="2" charset="-122"/>
                </a:rPr>
                <a:t>			    </a:t>
              </a:r>
              <a:r>
                <a:rPr lang="en-US" altLang="zh-CN" sz="1000" dirty="0">
                  <a:solidFill>
                    <a:srgbClr val="000000"/>
                  </a:solidFill>
                  <a:latin typeface="华文细黑" pitchFamily="2" charset="-122"/>
                  <a:ea typeface="华文细黑" pitchFamily="2" charset="-122"/>
                </a:rPr>
                <a:t>222</a:t>
              </a:r>
              <a:r>
                <a:rPr lang="en-US" altLang="zh-CN" sz="1000" dirty="0">
                  <a:latin typeface="华文细黑" pitchFamily="2" charset="-122"/>
                  <a:ea typeface="华文细黑" pitchFamily="2" charset="-122"/>
                  <a:cs typeface="Times New Roman" pitchFamily="18" charset="0"/>
                </a:rPr>
                <a:t> </a:t>
              </a:r>
              <a:r>
                <a:rPr lang="zh-CN" altLang="en-US" sz="1000" dirty="0">
                  <a:solidFill>
                    <a:srgbClr val="000000"/>
                  </a:solidFill>
                  <a:latin typeface="华文细黑" pitchFamily="2" charset="-122"/>
                  <a:ea typeface="华文细黑" pitchFamily="2" charset="-122"/>
                  <a:cs typeface="Times New Roman" pitchFamily="18" charset="0"/>
                </a:rPr>
                <a:t>户</a:t>
              </a:r>
              <a:endParaRPr lang="en-US" altLang="zh-CN" sz="1000" dirty="0">
                <a:solidFill>
                  <a:srgbClr val="000000"/>
                </a:solidFill>
                <a:latin typeface="华文细黑" pitchFamily="2" charset="-122"/>
                <a:ea typeface="华文细黑" pitchFamily="2" charset="-122"/>
                <a:cs typeface="Garamond" pitchFamily="18" charset="0"/>
              </a:endParaRPr>
            </a:p>
            <a:p>
              <a:pPr>
                <a:lnSpc>
                  <a:spcPct val="150000"/>
                </a:lnSpc>
                <a:tabLst>
                  <a:tab pos="50800" algn="l"/>
                  <a:tab pos="88900" algn="l"/>
                  <a:tab pos="114300" algn="l"/>
                  <a:tab pos="152400" algn="l"/>
                </a:tabLst>
              </a:pPr>
              <a:r>
                <a:rPr lang="en-US" altLang="zh-CN" sz="1000" dirty="0">
                  <a:latin typeface="华文细黑" pitchFamily="2" charset="-122"/>
                  <a:ea typeface="华文细黑" pitchFamily="2" charset="-122"/>
                </a:rPr>
                <a:t>   2016</a:t>
              </a:r>
              <a:r>
                <a:rPr lang="zh-CN" altLang="en-US" sz="1000" dirty="0">
                  <a:latin typeface="华文细黑" pitchFamily="2" charset="-122"/>
                  <a:ea typeface="华文细黑" pitchFamily="2" charset="-122"/>
                </a:rPr>
                <a:t>年</a:t>
              </a:r>
              <a:r>
                <a:rPr lang="en-US" altLang="zh-CN" sz="1000" dirty="0">
                  <a:latin typeface="华文细黑" pitchFamily="2" charset="-122"/>
                  <a:ea typeface="华文细黑" pitchFamily="2" charset="-122"/>
                </a:rPr>
                <a:t>6</a:t>
              </a:r>
              <a:r>
                <a:rPr lang="zh-CN" altLang="en-US" sz="1000" dirty="0">
                  <a:latin typeface="华文细黑" pitchFamily="2" charset="-122"/>
                  <a:ea typeface="华文细黑" pitchFamily="2" charset="-122"/>
                </a:rPr>
                <a:t>月</a:t>
              </a:r>
              <a:r>
                <a:rPr lang="en-US" altLang="zh-CN" sz="1000" dirty="0">
                  <a:solidFill>
                    <a:srgbClr val="000000"/>
                  </a:solidFill>
                  <a:latin typeface="华文细黑" pitchFamily="2" charset="-122"/>
                  <a:ea typeface="华文细黑" pitchFamily="2" charset="-122"/>
                  <a:cs typeface="Garamond" pitchFamily="18" charset="0"/>
                </a:rPr>
                <a:t>$65,902,840</a:t>
              </a:r>
            </a:p>
            <a:p>
              <a:pPr>
                <a:lnSpc>
                  <a:spcPct val="150000"/>
                </a:lnSpc>
                <a:tabLst>
                  <a:tab pos="50800" algn="l"/>
                  <a:tab pos="88900" algn="l"/>
                  <a:tab pos="114300" algn="l"/>
                  <a:tab pos="152400" algn="l"/>
                </a:tabLst>
              </a:pPr>
              <a:r>
                <a:rPr lang="en-US" altLang="zh-CN" sz="1000" dirty="0">
                  <a:solidFill>
                    <a:srgbClr val="000000"/>
                  </a:solidFill>
                  <a:latin typeface="华文细黑" pitchFamily="2" charset="-122"/>
                  <a:ea typeface="华文细黑" pitchFamily="2" charset="-122"/>
                  <a:cs typeface="Garamond" pitchFamily="18" charset="0"/>
                </a:rPr>
                <a:t>$41,660,901</a:t>
              </a:r>
            </a:p>
            <a:p>
              <a:pPr>
                <a:lnSpc>
                  <a:spcPct val="150000"/>
                </a:lnSpc>
                <a:tabLst>
                  <a:tab pos="50800" algn="l"/>
                  <a:tab pos="88900" algn="l"/>
                  <a:tab pos="114300" algn="l"/>
                  <a:tab pos="152400" algn="l"/>
                </a:tabLst>
              </a:pPr>
              <a:r>
                <a:rPr lang="en-US" altLang="zh-CN" sz="1000" dirty="0">
                  <a:solidFill>
                    <a:srgbClr val="000000"/>
                  </a:solidFill>
                  <a:latin typeface="华文细黑" pitchFamily="2" charset="-122"/>
                  <a:ea typeface="华文细黑" pitchFamily="2" charset="-122"/>
                  <a:cs typeface="Garamond" pitchFamily="18" charset="0"/>
                </a:rPr>
                <a:t>  $2,424,196</a:t>
              </a:r>
            </a:p>
            <a:p>
              <a:pPr>
                <a:lnSpc>
                  <a:spcPct val="150000"/>
                </a:lnSpc>
                <a:tabLst>
                  <a:tab pos="50800" algn="l"/>
                  <a:tab pos="88900" algn="l"/>
                  <a:tab pos="114300" algn="l"/>
                  <a:tab pos="152400" algn="l"/>
                </a:tabLst>
              </a:pPr>
              <a:r>
                <a:rPr lang="en-US" altLang="zh-CN" sz="1000" dirty="0">
                  <a:solidFill>
                    <a:srgbClr val="000000"/>
                  </a:solidFill>
                  <a:latin typeface="华文细黑" pitchFamily="2" charset="-122"/>
                  <a:ea typeface="华文细黑" pitchFamily="2" charset="-122"/>
                  <a:cs typeface="Garamond" pitchFamily="18" charset="0"/>
                </a:rPr>
                <a:t>$21,817,743</a:t>
              </a:r>
            </a:p>
          </p:txBody>
        </p:sp>
      </p:grpSp>
      <p:grpSp>
        <p:nvGrpSpPr>
          <p:cNvPr id="3" name="组合 33"/>
          <p:cNvGrpSpPr/>
          <p:nvPr/>
        </p:nvGrpSpPr>
        <p:grpSpPr>
          <a:xfrm>
            <a:off x="4318800" y="814358"/>
            <a:ext cx="2772000" cy="514447"/>
            <a:chOff x="4028351" y="2533553"/>
            <a:chExt cx="2772000" cy="514447"/>
          </a:xfrm>
        </p:grpSpPr>
        <p:sp>
          <p:nvSpPr>
            <p:cNvPr id="15" name="Freeform 3"/>
            <p:cNvSpPr/>
            <p:nvPr/>
          </p:nvSpPr>
          <p:spPr>
            <a:xfrm>
              <a:off x="4028351" y="2787895"/>
              <a:ext cx="2772000" cy="6096"/>
            </a:xfrm>
            <a:custGeom>
              <a:avLst/>
              <a:gdLst>
                <a:gd name="connsiteX0" fmla="*/ 0 w 2917570"/>
                <a:gd name="connsiteY0" fmla="*/ 3048 h 6096"/>
                <a:gd name="connsiteX1" fmla="*/ 2917570 w 2917570"/>
                <a:gd name="connsiteY1" fmla="*/ 3048 h 6096"/>
              </a:gdLst>
              <a:ahLst/>
              <a:cxnLst>
                <a:cxn ang="0">
                  <a:pos x="connsiteX0" y="connsiteY0"/>
                </a:cxn>
                <a:cxn ang="1">
                  <a:pos x="connsiteX1" y="connsiteY1"/>
                </a:cxn>
              </a:cxnLst>
              <a:rect l="l" t="t" r="r" b="b"/>
              <a:pathLst>
                <a:path w="2917570" h="6096">
                  <a:moveTo>
                    <a:pt x="0" y="3048"/>
                  </a:moveTo>
                  <a:lnTo>
                    <a:pt x="2917570" y="3048"/>
                  </a:lnTo>
                </a:path>
              </a:pathLst>
            </a:custGeom>
            <a:ln w="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35" name="TextBox 1"/>
            <p:cNvSpPr txBox="1"/>
            <p:nvPr/>
          </p:nvSpPr>
          <p:spPr>
            <a:xfrm>
              <a:off x="5030403" y="2796649"/>
              <a:ext cx="788677" cy="251351"/>
            </a:xfrm>
            <a:prstGeom prst="rect">
              <a:avLst/>
            </a:prstGeom>
            <a:noFill/>
          </p:spPr>
          <p:txBody>
            <a:bodyPr wrap="none" lIns="0" tIns="0" rIns="0" rtlCol="0">
              <a:spAutoFit/>
            </a:bodyPr>
            <a:lstStyle/>
            <a:p>
              <a:pPr>
                <a:lnSpc>
                  <a:spcPts val="1600"/>
                </a:lnSpc>
                <a:tabLst>
                  <a:tab pos="406400" algn="l"/>
                  <a:tab pos="939800" algn="l"/>
                </a:tabLst>
              </a:pPr>
              <a:r>
                <a:rPr lang="en-US" altLang="zh-CN" sz="1103" i="1" dirty="0">
                  <a:solidFill>
                    <a:srgbClr val="000000"/>
                  </a:solidFill>
                  <a:latin typeface="华文细黑" pitchFamily="2" charset="-122"/>
                  <a:ea typeface="华文细黑" pitchFamily="2" charset="-122"/>
                  <a:cs typeface="Garamond" pitchFamily="18" charset="0"/>
                </a:rPr>
                <a:t>Seattle,</a:t>
              </a:r>
              <a:r>
                <a:rPr lang="en-US" altLang="zh-CN" sz="1103" dirty="0">
                  <a:latin typeface="华文细黑" pitchFamily="2" charset="-122"/>
                  <a:ea typeface="华文细黑" pitchFamily="2" charset="-122"/>
                  <a:cs typeface="Times New Roman" pitchFamily="18" charset="0"/>
                </a:rPr>
                <a:t> WA</a:t>
              </a:r>
              <a:endParaRPr lang="en-US" altLang="zh-CN" sz="1103" i="1" dirty="0">
                <a:solidFill>
                  <a:srgbClr val="000000"/>
                </a:solidFill>
                <a:latin typeface="华文细黑" pitchFamily="2" charset="-122"/>
                <a:ea typeface="华文细黑" pitchFamily="2" charset="-122"/>
                <a:cs typeface="Garamond" pitchFamily="18" charset="0"/>
              </a:endParaRPr>
            </a:p>
          </p:txBody>
        </p:sp>
        <p:sp>
          <p:nvSpPr>
            <p:cNvPr id="5" name="矩形 4"/>
            <p:cNvSpPr/>
            <p:nvPr/>
          </p:nvSpPr>
          <p:spPr>
            <a:xfrm>
              <a:off x="4668212" y="2533553"/>
              <a:ext cx="1508746" cy="271869"/>
            </a:xfrm>
            <a:prstGeom prst="rect">
              <a:avLst/>
            </a:prstGeom>
          </p:spPr>
          <p:txBody>
            <a:bodyPr wrap="none">
              <a:spAutoFit/>
            </a:bodyPr>
            <a:lstStyle/>
            <a:p>
              <a:pPr lvl="0">
                <a:lnSpc>
                  <a:spcPts val="1400"/>
                </a:lnSpc>
                <a:tabLst>
                  <a:tab pos="406400" algn="l"/>
                  <a:tab pos="939800" algn="l"/>
                </a:tabLst>
              </a:pPr>
              <a:r>
                <a:rPr lang="en-US" altLang="zh-CN" sz="1200" dirty="0">
                  <a:solidFill>
                    <a:srgbClr val="000000"/>
                  </a:solidFill>
                  <a:latin typeface="华文细黑" pitchFamily="2" charset="-122"/>
                  <a:ea typeface="华文细黑" pitchFamily="2" charset="-122"/>
                  <a:cs typeface="Garamond" pitchFamily="18" charset="0"/>
                </a:rPr>
                <a:t>Alexan Marymoor</a:t>
              </a:r>
            </a:p>
          </p:txBody>
        </p:sp>
      </p:grpSp>
      <p:sp>
        <p:nvSpPr>
          <p:cNvPr id="41" name="页脚占位符 40"/>
          <p:cNvSpPr>
            <a:spLocks noGrp="1"/>
          </p:cNvSpPr>
          <p:nvPr>
            <p:ph type="ftr" sz="quarter" idx="11"/>
          </p:nvPr>
        </p:nvSpPr>
        <p:spPr>
          <a:xfrm>
            <a:off x="2438400" y="9709720"/>
            <a:ext cx="2895600" cy="365125"/>
          </a:xfrm>
        </p:spPr>
        <p:txBody>
          <a:bodyPr/>
          <a:lstStyle/>
          <a:p>
            <a:fld id="{DC309E4D-3857-4424-91BA-EBDCFA416179}" type="slidenum">
              <a:rPr lang="en-US" smtClean="0">
                <a:latin typeface="华文细黑" pitchFamily="2" charset="-122"/>
                <a:ea typeface="华文细黑" pitchFamily="2" charset="-122"/>
              </a:rPr>
              <a:pPr/>
              <a:t>3</a:t>
            </a:fld>
            <a:endParaRPr lang="en-US" dirty="0">
              <a:latin typeface="华文细黑" pitchFamily="2" charset="-122"/>
              <a:ea typeface="华文细黑" pitchFamily="2" charset="-122"/>
            </a:endParaRPr>
          </a:p>
        </p:txBody>
      </p:sp>
      <p:cxnSp>
        <p:nvCxnSpPr>
          <p:cNvPr id="44" name="直接连接符 43"/>
          <p:cNvCxnSpPr/>
          <p:nvPr/>
        </p:nvCxnSpPr>
        <p:spPr>
          <a:xfrm>
            <a:off x="457200" y="2957498"/>
            <a:ext cx="678180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238" y="742920"/>
            <a:ext cx="3581400" cy="2067362"/>
          </a:xfrm>
          <a:prstGeom prst="rect">
            <a:avLst/>
          </a:prstGeom>
        </p:spPr>
      </p:pic>
      <p:sp>
        <p:nvSpPr>
          <p:cNvPr id="28" name="Freeform 3"/>
          <p:cNvSpPr/>
          <p:nvPr/>
        </p:nvSpPr>
        <p:spPr>
          <a:xfrm>
            <a:off x="286200" y="9781728"/>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20" name="TextBox 19"/>
          <p:cNvSpPr txBox="1"/>
          <p:nvPr/>
        </p:nvSpPr>
        <p:spPr>
          <a:xfrm>
            <a:off x="294608" y="330146"/>
            <a:ext cx="2877211" cy="338554"/>
          </a:xfrm>
          <a:prstGeom prst="rect">
            <a:avLst/>
          </a:prstGeom>
          <a:noFill/>
        </p:spPr>
        <p:txBody>
          <a:bodyPr wrap="square" rtlCol="0">
            <a:spAutoFit/>
          </a:bodyPr>
          <a:lstStyle/>
          <a:p>
            <a:r>
              <a:rPr lang="zh-CN" altLang="en-US" sz="1600" b="1" dirty="0">
                <a:latin typeface="华文细黑" pitchFamily="2" charset="-122"/>
                <a:ea typeface="华文细黑" pitchFamily="2" charset="-122"/>
              </a:rPr>
              <a:t>四、已投标的项目进展情况</a:t>
            </a:r>
          </a:p>
        </p:txBody>
      </p:sp>
      <p:sp>
        <p:nvSpPr>
          <p:cNvPr id="18"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Tree>
    <p:extLst>
      <p:ext uri="{BB962C8B-B14F-4D97-AF65-F5344CB8AC3E}">
        <p14:creationId xmlns:p14="http://schemas.microsoft.com/office/powerpoint/2010/main" val="222578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314289" y="3943565"/>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7" name="页脚占位符 40"/>
          <p:cNvSpPr>
            <a:spLocks noGrp="1"/>
          </p:cNvSpPr>
          <p:nvPr>
            <p:ph type="ftr" sz="quarter" idx="11"/>
          </p:nvPr>
        </p:nvSpPr>
        <p:spPr>
          <a:xfrm>
            <a:off x="2438400" y="9677400"/>
            <a:ext cx="2895600" cy="365125"/>
          </a:xfrm>
        </p:spPr>
        <p:txBody>
          <a:bodyPr/>
          <a:lstStyle/>
          <a:p>
            <a:fld id="{88E3BF5E-6A32-470B-BEF9-30A0BDD743F7}" type="slidenum">
              <a:rPr lang="en-US" smtClean="0">
                <a:latin typeface="华文细黑" pitchFamily="2" charset="-122"/>
                <a:ea typeface="华文细黑" pitchFamily="2" charset="-122"/>
              </a:rPr>
              <a:pPr/>
              <a:t>4</a:t>
            </a:fld>
            <a:endParaRPr lang="en-US" dirty="0">
              <a:latin typeface="华文细黑" pitchFamily="2" charset="-122"/>
              <a:ea typeface="华文细黑" pitchFamily="2" charset="-122"/>
            </a:endParaRPr>
          </a:p>
        </p:txBody>
      </p:sp>
      <p:sp>
        <p:nvSpPr>
          <p:cNvPr id="15"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2" name="矩形 11"/>
          <p:cNvSpPr/>
          <p:nvPr/>
        </p:nvSpPr>
        <p:spPr>
          <a:xfrm>
            <a:off x="742928" y="304767"/>
            <a:ext cx="6357982" cy="1215717"/>
          </a:xfrm>
          <a:prstGeom prst="rect">
            <a:avLst/>
          </a:prstGeom>
        </p:spPr>
        <p:txBody>
          <a:bodyPr wrap="square">
            <a:spAutoFit/>
          </a:bodyPr>
          <a:lstStyle/>
          <a:p>
            <a:pPr>
              <a:lnSpc>
                <a:spcPct val="150000"/>
              </a:lnSpc>
              <a:tabLst/>
            </a:pPr>
            <a:r>
              <a:rPr lang="en-US" altLang="zh-CN" sz="1400" b="1" dirty="0">
                <a:latin typeface="华文细黑" pitchFamily="2" charset="-122"/>
                <a:ea typeface="华文细黑" pitchFamily="2" charset="-122"/>
                <a:cs typeface="Times New Roman" pitchFamily="18" charset="0"/>
              </a:rPr>
              <a:t>3</a:t>
            </a:r>
            <a:r>
              <a:rPr lang="zh-CN" altLang="en-US" sz="1400" b="1" dirty="0">
                <a:latin typeface="华文细黑" pitchFamily="2" charset="-122"/>
                <a:ea typeface="华文细黑" pitchFamily="2" charset="-122"/>
                <a:cs typeface="Times New Roman" pitchFamily="18" charset="0"/>
              </a:rPr>
              <a:t>、标的项目财务情况</a:t>
            </a:r>
            <a:endParaRPr lang="en-US" altLang="zh-CN" sz="1400" b="1" dirty="0">
              <a:latin typeface="华文细黑" pitchFamily="2" charset="-122"/>
              <a:ea typeface="华文细黑" pitchFamily="2" charset="-122"/>
              <a:cs typeface="Times New Roman" pitchFamily="18" charset="0"/>
            </a:endParaRPr>
          </a:p>
          <a:p>
            <a:pPr indent="378000" algn="just">
              <a:spcBef>
                <a:spcPts val="1200"/>
              </a:spcBef>
            </a:pPr>
            <a:r>
              <a:rPr lang="zh-CN" altLang="en-US" sz="1400" dirty="0">
                <a:latin typeface="华文细黑" pitchFamily="2" charset="-122"/>
                <a:ea typeface="华文细黑" pitchFamily="2" charset="-122"/>
              </a:rPr>
              <a:t>截止报告撰写时点，仅能获取标的项目</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6</a:t>
            </a:r>
            <a:r>
              <a:rPr lang="zh-CN" altLang="en-US" sz="1400" dirty="0" smtClean="0">
                <a:latin typeface="华文细黑" pitchFamily="2" charset="-122"/>
                <a:ea typeface="华文细黑" pitchFamily="2" charset="-122"/>
              </a:rPr>
              <a:t>月</a:t>
            </a:r>
            <a:r>
              <a:rPr lang="en-US" altLang="zh-CN" sz="1400" dirty="0" smtClean="0">
                <a:latin typeface="华文细黑" pitchFamily="2" charset="-122"/>
                <a:ea typeface="华文细黑" pitchFamily="2" charset="-122"/>
              </a:rPr>
              <a:t>18</a:t>
            </a:r>
            <a:r>
              <a:rPr lang="zh-CN" altLang="en-US" sz="1400" dirty="0" smtClean="0">
                <a:latin typeface="华文细黑" pitchFamily="2" charset="-122"/>
                <a:ea typeface="华文细黑" pitchFamily="2" charset="-122"/>
              </a:rPr>
              <a:t>日</a:t>
            </a:r>
            <a:r>
              <a:rPr lang="zh-CN" altLang="en-US" sz="1400" dirty="0">
                <a:latin typeface="华文细黑" pitchFamily="2" charset="-122"/>
                <a:ea typeface="华文细黑" pitchFamily="2" charset="-122"/>
              </a:rPr>
              <a:t>财务数据。本期新</a:t>
            </a:r>
            <a:r>
              <a:rPr lang="zh-CN" altLang="en-US" sz="1400" dirty="0" smtClean="0">
                <a:latin typeface="华文细黑" pitchFamily="2" charset="-122"/>
                <a:ea typeface="华文细黑" pitchFamily="2" charset="-122"/>
              </a:rPr>
              <a:t>增</a:t>
            </a:r>
            <a:r>
              <a:rPr lang="en-US" altLang="zh-CN" sz="1400" dirty="0" smtClean="0">
                <a:latin typeface="华文细黑" pitchFamily="2" charset="-122"/>
                <a:ea typeface="华文细黑" pitchFamily="2" charset="-122"/>
              </a:rPr>
              <a:t>128</a:t>
            </a:r>
            <a:r>
              <a:rPr lang="zh-CN" altLang="en-US" sz="1400" dirty="0" smtClean="0">
                <a:latin typeface="华文细黑" pitchFamily="2" charset="-122"/>
                <a:ea typeface="华文细黑" pitchFamily="2" charset="-122"/>
              </a:rPr>
              <a:t>万</a:t>
            </a:r>
            <a:r>
              <a:rPr lang="zh-CN" altLang="en-US" sz="1400" dirty="0">
                <a:latin typeface="华文细黑" pitchFamily="2" charset="-122"/>
                <a:ea typeface="华文细黑" pitchFamily="2" charset="-122"/>
              </a:rPr>
              <a:t>美元成本主要用于支付施工工程款</a:t>
            </a:r>
            <a:r>
              <a:rPr lang="zh-CN" altLang="en-US" sz="1400" dirty="0" smtClean="0">
                <a:latin typeface="华文细黑" pitchFamily="2" charset="-122"/>
                <a:ea typeface="华文细黑" pitchFamily="2" charset="-122"/>
              </a:rPr>
              <a:t>及贷款利息等；目前施工已全部完成，项目已整体支出预算的</a:t>
            </a:r>
            <a:r>
              <a:rPr lang="en-US" altLang="zh-CN" sz="1400" dirty="0" smtClean="0">
                <a:latin typeface="华文细黑" pitchFamily="2" charset="-122"/>
                <a:ea typeface="华文细黑" pitchFamily="2" charset="-122"/>
              </a:rPr>
              <a:t>96% ;  </a:t>
            </a:r>
            <a:r>
              <a:rPr lang="zh-CN" altLang="en-US" sz="1400" dirty="0" smtClean="0">
                <a:latin typeface="华文细黑" pitchFamily="2" charset="-122"/>
                <a:ea typeface="华文细黑" pitchFamily="2" charset="-122"/>
              </a:rPr>
              <a:t>剩下资金主要用于总分包的滞留金的返还。</a:t>
            </a:r>
            <a:endParaRPr lang="en-US" altLang="zh-CN" sz="1400" dirty="0">
              <a:latin typeface="华文细黑" pitchFamily="2" charset="-122"/>
              <a:ea typeface="华文细黑" pitchFamily="2" charset="-122"/>
            </a:endParaRPr>
          </a:p>
        </p:txBody>
      </p:sp>
      <p:sp>
        <p:nvSpPr>
          <p:cNvPr id="18" name="矩形 17"/>
          <p:cNvSpPr/>
          <p:nvPr/>
        </p:nvSpPr>
        <p:spPr>
          <a:xfrm>
            <a:off x="762000" y="6553200"/>
            <a:ext cx="6143668" cy="2462213"/>
          </a:xfrm>
          <a:prstGeom prst="rect">
            <a:avLst/>
          </a:prstGeom>
        </p:spPr>
        <p:txBody>
          <a:bodyPr wrap="square">
            <a:spAutoFit/>
          </a:bodyPr>
          <a:lstStyle/>
          <a:p>
            <a:pPr>
              <a:lnSpc>
                <a:spcPct val="150000"/>
              </a:lnSpc>
              <a:tabLst/>
            </a:pPr>
            <a:r>
              <a:rPr lang="en-US" altLang="zh-CN" sz="1400" b="1" dirty="0">
                <a:latin typeface="华文细黑" pitchFamily="2" charset="-122"/>
                <a:ea typeface="华文细黑" pitchFamily="2" charset="-122"/>
              </a:rPr>
              <a:t>B</a:t>
            </a:r>
            <a:r>
              <a:rPr lang="zh-CN" altLang="en-US" sz="1400" b="1" dirty="0" smtClean="0">
                <a:latin typeface="华文细黑" pitchFamily="2" charset="-122"/>
                <a:ea typeface="华文细黑" pitchFamily="2" charset="-122"/>
              </a:rPr>
              <a:t>）现</a:t>
            </a:r>
            <a:r>
              <a:rPr lang="zh-CN" altLang="en-US" sz="1400" b="1" dirty="0">
                <a:latin typeface="华文细黑" pitchFamily="2" charset="-122"/>
                <a:ea typeface="华文细黑" pitchFamily="2" charset="-122"/>
              </a:rPr>
              <a:t>场签证</a:t>
            </a:r>
            <a:endParaRPr lang="en-US" altLang="zh-CN" sz="1400" b="1" dirty="0">
              <a:latin typeface="华文细黑" pitchFamily="2" charset="-122"/>
              <a:ea typeface="华文细黑" pitchFamily="2" charset="-122"/>
            </a:endParaRPr>
          </a:p>
          <a:p>
            <a:pPr>
              <a:lnSpc>
                <a:spcPct val="150000"/>
              </a:lnSpc>
              <a:tabLst/>
            </a:pPr>
            <a:endParaRPr lang="en-US" altLang="zh-CN" sz="1400" b="1" dirty="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        本季度</a:t>
            </a:r>
            <a:r>
              <a:rPr lang="zh-CN" altLang="en-US" sz="1400" dirty="0">
                <a:latin typeface="华文细黑" pitchFamily="2" charset="-122"/>
                <a:ea typeface="华文细黑" pitchFamily="2" charset="-122"/>
              </a:rPr>
              <a:t>没</a:t>
            </a:r>
            <a:r>
              <a:rPr lang="zh-CN" altLang="en-US" sz="1400" dirty="0" smtClean="0">
                <a:latin typeface="华文细黑" pitchFamily="2" charset="-122"/>
                <a:ea typeface="华文细黑" pitchFamily="2" charset="-122"/>
              </a:rPr>
              <a:t>有施工现场签证及成</a:t>
            </a:r>
            <a:r>
              <a:rPr lang="zh-CN" altLang="en-US" sz="1400" dirty="0">
                <a:latin typeface="华文细黑" pitchFamily="2" charset="-122"/>
                <a:ea typeface="华文细黑" pitchFamily="2" charset="-122"/>
              </a:rPr>
              <a:t>本变</a:t>
            </a:r>
            <a:r>
              <a:rPr lang="zh-CN" altLang="en-US" sz="1400" dirty="0" smtClean="0">
                <a:latin typeface="华文细黑" pitchFamily="2" charset="-122"/>
                <a:ea typeface="华文细黑" pitchFamily="2" charset="-122"/>
              </a:rPr>
              <a:t>更。</a:t>
            </a:r>
            <a:endParaRPr lang="en-US" altLang="zh-CN" sz="1400" dirty="0" smtClean="0">
              <a:latin typeface="华文细黑" pitchFamily="2" charset="-122"/>
              <a:ea typeface="华文细黑" pitchFamily="2" charset="-122"/>
            </a:endParaRPr>
          </a:p>
          <a:p>
            <a:endParaRPr lang="en-US" altLang="zh-CN" sz="1400" dirty="0" smtClean="0">
              <a:latin typeface="华文细黑" pitchFamily="2" charset="-122"/>
              <a:ea typeface="华文细黑" pitchFamily="2" charset="-122"/>
            </a:endParaRPr>
          </a:p>
          <a:p>
            <a:pPr>
              <a:lnSpc>
                <a:spcPct val="150000"/>
              </a:lnSpc>
              <a:tabLst/>
            </a:pPr>
            <a:r>
              <a:rPr lang="en-US" altLang="zh-CN" sz="1400" b="1" dirty="0" smtClean="0">
                <a:latin typeface="华文细黑" pitchFamily="2" charset="-122"/>
                <a:ea typeface="华文细黑" pitchFamily="2" charset="-122"/>
              </a:rPr>
              <a:t>C</a:t>
            </a:r>
            <a:r>
              <a:rPr lang="zh-CN" altLang="en-US" sz="1400" b="1" dirty="0" smtClean="0">
                <a:latin typeface="华文细黑" pitchFamily="2" charset="-122"/>
                <a:ea typeface="华文细黑" pitchFamily="2" charset="-122"/>
              </a:rPr>
              <a:t>）项目成本决算</a:t>
            </a:r>
            <a:endParaRPr lang="en-US" altLang="zh-CN" sz="1400" b="1" dirty="0" smtClean="0">
              <a:latin typeface="华文细黑" pitchFamily="2" charset="-122"/>
              <a:ea typeface="华文细黑" pitchFamily="2" charset="-122"/>
            </a:endParaRPr>
          </a:p>
          <a:p>
            <a:pPr>
              <a:lnSpc>
                <a:spcPct val="150000"/>
              </a:lnSpc>
              <a:tabLst/>
            </a:pPr>
            <a:endParaRPr lang="en-US" altLang="zh-CN" sz="1400" b="1"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        团队正在进行和总包间的施工成本决算及整个项目开发成本的决算。</a:t>
            </a:r>
            <a:endParaRPr lang="en-US" altLang="zh-CN" sz="1400" dirty="0" smtClean="0">
              <a:latin typeface="华文细黑" pitchFamily="2" charset="-122"/>
              <a:ea typeface="华文细黑" pitchFamily="2" charset="-122"/>
            </a:endParaRPr>
          </a:p>
          <a:p>
            <a:r>
              <a:rPr lang="zh-CN" altLang="en-US" sz="1400" dirty="0" smtClean="0">
                <a:latin typeface="华文细黑" pitchFamily="2" charset="-122"/>
                <a:ea typeface="华文细黑" pitchFamily="2" charset="-122"/>
              </a:rPr>
              <a:t> </a:t>
            </a:r>
            <a:endParaRPr lang="en-US" altLang="zh-CN" sz="1400" dirty="0">
              <a:latin typeface="华文细黑" pitchFamily="2" charset="-122"/>
              <a:ea typeface="华文细黑" pitchFamily="2" charset="-122"/>
            </a:endParaRPr>
          </a:p>
          <a:p>
            <a:endParaRPr lang="en-US" altLang="zh-CN" sz="1400" dirty="0">
              <a:latin typeface="华文细黑" pitchFamily="2" charset="-122"/>
              <a:ea typeface="华文细黑" pitchFamily="2" charset="-122"/>
            </a:endParaRPr>
          </a:p>
        </p:txBody>
      </p:sp>
      <p:sp>
        <p:nvSpPr>
          <p:cNvPr id="16" name="Rectangle 15"/>
          <p:cNvSpPr/>
          <p:nvPr/>
        </p:nvSpPr>
        <p:spPr>
          <a:xfrm>
            <a:off x="533400" y="2057400"/>
            <a:ext cx="2500329" cy="307777"/>
          </a:xfrm>
          <a:prstGeom prst="rect">
            <a:avLst/>
          </a:prstGeom>
        </p:spPr>
        <p:txBody>
          <a:bodyPr wrap="square">
            <a:spAutoFit/>
          </a:bodyPr>
          <a:lstStyle/>
          <a:p>
            <a:pPr indent="378000" algn="just">
              <a:spcBef>
                <a:spcPts val="1200"/>
              </a:spcBef>
            </a:pPr>
            <a:r>
              <a:rPr lang="en-US" altLang="zh-CN" sz="1400" b="1" dirty="0">
                <a:latin typeface="华文细黑" pitchFamily="2" charset="-122"/>
                <a:ea typeface="华文细黑" pitchFamily="2" charset="-122"/>
              </a:rPr>
              <a:t>A</a:t>
            </a:r>
            <a:r>
              <a:rPr lang="zh-CN" altLang="en-US" sz="1400" b="1" dirty="0">
                <a:latin typeface="华文细黑" pitchFamily="2" charset="-122"/>
                <a:ea typeface="华文细黑" pitchFamily="2" charset="-122"/>
              </a:rPr>
              <a:t>） 预算与资金使用</a:t>
            </a:r>
            <a:endParaRPr lang="en-US" sz="1400" b="1" dirty="0">
              <a:latin typeface="华文细黑" pitchFamily="2" charset="-122"/>
              <a:ea typeface="华文细黑" pitchFamily="2" charset="-122"/>
            </a:endParaRPr>
          </a:p>
        </p:txBody>
      </p:sp>
      <p:graphicFrame>
        <p:nvGraphicFramePr>
          <p:cNvPr id="10" name="Table 9"/>
          <p:cNvGraphicFramePr>
            <a:graphicFrameLocks noGrp="1"/>
          </p:cNvGraphicFramePr>
          <p:nvPr/>
        </p:nvGraphicFramePr>
        <p:xfrm>
          <a:off x="990600" y="2514600"/>
          <a:ext cx="6019800" cy="3810001"/>
        </p:xfrm>
        <a:graphic>
          <a:graphicData uri="http://schemas.openxmlformats.org/drawingml/2006/table">
            <a:tbl>
              <a:tblPr/>
              <a:tblGrid>
                <a:gridCol w="1167893"/>
                <a:gridCol w="532422"/>
                <a:gridCol w="523835"/>
                <a:gridCol w="652646"/>
                <a:gridCol w="678408"/>
                <a:gridCol w="704170"/>
                <a:gridCol w="704170"/>
                <a:gridCol w="601122"/>
                <a:gridCol w="455134"/>
              </a:tblGrid>
              <a:tr h="507516">
                <a:tc gridSpan="6">
                  <a:txBody>
                    <a:bodyPr/>
                    <a:lstStyle/>
                    <a:p>
                      <a:pPr algn="ctr" fontAlgn="ctr"/>
                      <a:r>
                        <a:rPr lang="zh-CN" altLang="en-US" sz="1050" b="1" i="0" u="none" strike="noStrike" dirty="0">
                          <a:latin typeface="华文楷体"/>
                        </a:rPr>
                        <a:t>西雅图 </a:t>
                      </a:r>
                      <a:r>
                        <a:rPr lang="en-US" altLang="zh-CN" sz="1050" b="1" i="0" u="none" strike="noStrike" dirty="0">
                          <a:latin typeface="华文楷体"/>
                        </a:rPr>
                        <a:t>Alexan Marymoor </a:t>
                      </a:r>
                      <a:r>
                        <a:rPr lang="zh-CN" altLang="en-US" sz="1050" b="1" i="0" u="none" strike="noStrike" dirty="0">
                          <a:latin typeface="华文楷体"/>
                        </a:rPr>
                        <a:t>项目</a:t>
                      </a:r>
                      <a:br>
                        <a:rPr lang="zh-CN" altLang="en-US" sz="1050" b="1" i="0" u="none" strike="noStrike" dirty="0">
                          <a:latin typeface="华文楷体"/>
                        </a:rPr>
                      </a:br>
                      <a:r>
                        <a:rPr lang="zh-CN" altLang="en-US" sz="1050" b="1" i="0" u="none" strike="noStrike" dirty="0">
                          <a:latin typeface="华文楷体"/>
                        </a:rPr>
                        <a:t>预算及资金使用进度表 （美元</a:t>
                      </a:r>
                      <a:r>
                        <a:rPr lang="en-US" altLang="zh-CN" sz="1050" b="1" i="0" u="none" strike="noStrike" dirty="0">
                          <a:latin typeface="华文楷体"/>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fontAlgn="ctr"/>
                      <a:r>
                        <a:rPr lang="en-US" sz="1050" b="1" i="0" u="none" strike="noStrike">
                          <a:latin typeface="华文楷体"/>
                        </a:rPr>
                        <a:t>  2019-6-18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r>
              <a:tr h="416277">
                <a:tc rowSpan="2">
                  <a:txBody>
                    <a:bodyPr/>
                    <a:lstStyle/>
                    <a:p>
                      <a:pPr algn="ctr" fontAlgn="ctr"/>
                      <a:r>
                        <a:rPr lang="zh-CN" altLang="en-US" sz="1050" b="1" i="0" u="none" strike="noStrike">
                          <a:solidFill>
                            <a:srgbClr val="000000"/>
                          </a:solidFill>
                          <a:latin typeface="华文楷体"/>
                        </a:rPr>
                        <a:t>项目摘要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3">
                  <a:txBody>
                    <a:bodyPr/>
                    <a:lstStyle/>
                    <a:p>
                      <a:pPr algn="ctr" rtl="0" fontAlgn="ctr"/>
                      <a:r>
                        <a:rPr lang="zh-CN" altLang="en-US" sz="1050" b="1" i="0" u="none" strike="noStrike" dirty="0">
                          <a:latin typeface="华文楷体"/>
                        </a:rPr>
                        <a:t>项目预算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a:txBody>
                    <a:bodyPr/>
                    <a:lstStyle/>
                    <a:p>
                      <a:pPr algn="ctr" rtl="0" fontAlgn="ctr"/>
                      <a:r>
                        <a:rPr lang="zh-CN" altLang="en-US" sz="1050" b="1" i="0" u="none" strike="noStrike" dirty="0">
                          <a:latin typeface="华文楷体"/>
                        </a:rPr>
                        <a:t>前期成本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CN" altLang="en-US" sz="1050" b="1" i="0" u="none" strike="noStrike" dirty="0">
                          <a:latin typeface="华文楷体"/>
                        </a:rPr>
                        <a:t>本期成本</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CN" altLang="en-US" sz="1050" b="1" i="0" u="none" strike="noStrike" dirty="0">
                          <a:latin typeface="华文楷体"/>
                        </a:rPr>
                        <a:t>当前成本</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ctr" rtl="0" fontAlgn="ctr"/>
                      <a:r>
                        <a:rPr lang="zh-CN" altLang="en-US" sz="1050" b="1" i="0" u="none" strike="noStrike" dirty="0">
                          <a:latin typeface="华文楷体"/>
                        </a:rPr>
                        <a:t>结余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r>
              <a:tr h="342145">
                <a:tc vMerge="1">
                  <a:txBody>
                    <a:bodyPr/>
                    <a:lstStyle/>
                    <a:p>
                      <a:endParaRPr lang="en-US"/>
                    </a:p>
                  </a:txBody>
                  <a:tcPr/>
                </a:tc>
                <a:tc>
                  <a:txBody>
                    <a:bodyPr/>
                    <a:lstStyle/>
                    <a:p>
                      <a:pPr algn="ctr" rtl="0" fontAlgn="ctr"/>
                      <a:r>
                        <a:rPr lang="zh-CN" altLang="en-US" sz="800" b="1" i="0" u="none" strike="noStrike">
                          <a:latin typeface="华文楷体"/>
                        </a:rPr>
                        <a:t>初始预算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CN" altLang="en-US" sz="800" b="1" i="0" u="none" strike="noStrike">
                          <a:latin typeface="华文楷体"/>
                        </a:rPr>
                        <a:t>调整变更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CN" altLang="en-US" sz="800" b="1" i="0" u="none" strike="noStrike">
                          <a:latin typeface="华文楷体"/>
                        </a:rPr>
                        <a:t>最新预算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800" b="1"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800" b="1"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800" b="1"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800" b="1" i="0" u="none" strike="noStrike">
                          <a:latin typeface="华文楷体"/>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800" b="1" i="0" u="none" strike="noStrike" dirty="0">
                          <a:latin typeface="华文楷体"/>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76360">
                <a:tc>
                  <a:txBody>
                    <a:bodyPr/>
                    <a:lstStyle/>
                    <a:p>
                      <a:pPr algn="l" rtl="0" fontAlgn="ctr"/>
                      <a:r>
                        <a:rPr lang="zh-CN" altLang="en-US" sz="1050" b="1" i="0" u="none" strike="noStrike">
                          <a:solidFill>
                            <a:srgbClr val="002776"/>
                          </a:solidFill>
                          <a:latin typeface="华文楷体"/>
                        </a:rPr>
                        <a:t>资金来源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64,093,694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2,227,593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66,321,287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65,902,840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1F497D"/>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ctr" rtl="0" fontAlgn="ctr"/>
                      <a:r>
                        <a:rPr lang="en-US" sz="800" b="1" i="0" u="none" strike="noStrike">
                          <a:solidFill>
                            <a:srgbClr val="002776"/>
                          </a:solidFill>
                          <a:latin typeface="Arial"/>
                        </a:rPr>
                        <a:t>66,321,287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dirty="0">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9667">
                <a:tc>
                  <a:txBody>
                    <a:bodyPr/>
                    <a:lstStyle/>
                    <a:p>
                      <a:pPr algn="l" rtl="0" fontAlgn="ctr"/>
                      <a:r>
                        <a:rPr lang="en-US" sz="900" b="0" i="0" u="none" strike="noStrike">
                          <a:solidFill>
                            <a:srgbClr val="002776"/>
                          </a:solidFill>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478">
                <a:tc>
                  <a:txBody>
                    <a:bodyPr/>
                    <a:lstStyle/>
                    <a:p>
                      <a:pPr algn="l" rtl="0" fontAlgn="ctr"/>
                      <a:r>
                        <a:rPr lang="zh-CN" altLang="en-US" sz="900" b="0" i="0" u="none" strike="noStrike">
                          <a:solidFill>
                            <a:srgbClr val="002776"/>
                          </a:solidFill>
                          <a:latin typeface="华文楷体"/>
                        </a:rPr>
                        <a:t>   土地成本</a:t>
                      </a:r>
                    </a:p>
                  </a:txBody>
                  <a:tcPr marL="827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7,617,791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222,660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7,840,451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7,840,451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7,840,451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478">
                <a:tc>
                  <a:txBody>
                    <a:bodyPr/>
                    <a:lstStyle/>
                    <a:p>
                      <a:pPr algn="l" rtl="0" fontAlgn="ctr"/>
                      <a:r>
                        <a:rPr lang="zh-CN" altLang="en-US" sz="900" b="0" i="0" u="none" strike="noStrike">
                          <a:solidFill>
                            <a:srgbClr val="002776"/>
                          </a:solidFill>
                          <a:latin typeface="华文楷体"/>
                        </a:rPr>
                        <a:t>   施工成本</a:t>
                      </a:r>
                    </a:p>
                  </a:txBody>
                  <a:tcPr marL="827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42,474,886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2,956,906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45,431,792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43,363,906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325,217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43,689,123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1,742,669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2776"/>
                          </a:solidFill>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478">
                <a:tc>
                  <a:txBody>
                    <a:bodyPr/>
                    <a:lstStyle/>
                    <a:p>
                      <a:pPr algn="l" rtl="0" fontAlgn="ctr"/>
                      <a:r>
                        <a:rPr lang="zh-CN" altLang="en-US" sz="900" b="0" i="0" u="none" strike="noStrike">
                          <a:solidFill>
                            <a:srgbClr val="002776"/>
                          </a:solidFill>
                          <a:latin typeface="华文楷体"/>
                        </a:rPr>
                        <a:t>   间接成本</a:t>
                      </a:r>
                    </a:p>
                  </a:txBody>
                  <a:tcPr marL="827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12,253,967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795,076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13,049,043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12,069,005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957,212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13,026,217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22,826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2776"/>
                          </a:solidFill>
                          <a:latin typeface="Arial"/>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478">
                <a:tc>
                  <a:txBody>
                    <a:bodyPr/>
                    <a:lstStyle/>
                    <a:p>
                      <a:pPr algn="l" rtl="0" fontAlgn="ctr"/>
                      <a:r>
                        <a:rPr lang="zh-CN" altLang="en-US" sz="900" b="0" i="0" u="none" strike="noStrike">
                          <a:solidFill>
                            <a:srgbClr val="002776"/>
                          </a:solidFill>
                          <a:latin typeface="华文楷体"/>
                        </a:rPr>
                        <a:t>   不可预见费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1,747,050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-1,747,050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394">
                <a:tc>
                  <a:txBody>
                    <a:bodyPr/>
                    <a:lstStyle/>
                    <a:p>
                      <a:pPr algn="l" rtl="0" fontAlgn="ctr"/>
                      <a:r>
                        <a:rPr lang="zh-CN" altLang="en-US" sz="1050" b="1" i="0" u="none" strike="noStrike">
                          <a:solidFill>
                            <a:srgbClr val="002776"/>
                          </a:solidFill>
                          <a:latin typeface="华文楷体"/>
                        </a:rPr>
                        <a:t>总成本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64,093,694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2,227,593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66,321,287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63,273,362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1,282,429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64,555,791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1,765,496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dirty="0">
                          <a:solidFill>
                            <a:srgbClr val="002776"/>
                          </a:solidFill>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63">
                <a:tc>
                  <a:txBody>
                    <a:bodyPr/>
                    <a:lstStyle/>
                    <a:p>
                      <a:pPr algn="l" rtl="0" fontAlgn="ctr"/>
                      <a:r>
                        <a:rPr lang="en-US" sz="1050" b="0" i="0" u="none" strike="noStrike">
                          <a:solidFill>
                            <a:srgbClr val="002776"/>
                          </a:solidFill>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dirty="0">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086">
                <a:tc>
                  <a:txBody>
                    <a:bodyPr/>
                    <a:lstStyle/>
                    <a:p>
                      <a:pPr algn="l" rtl="0" fontAlgn="ctr"/>
                      <a:r>
                        <a:rPr lang="zh-CN" altLang="en-US" sz="1050" b="1" i="0" u="none" strike="noStrike">
                          <a:solidFill>
                            <a:srgbClr val="002776"/>
                          </a:solidFill>
                          <a:latin typeface="华文楷体"/>
                        </a:rPr>
                        <a:t>资金来源</a:t>
                      </a:r>
                      <a:br>
                        <a:rPr lang="zh-CN" altLang="en-US" sz="1050" b="1" i="0" u="none" strike="noStrike">
                          <a:solidFill>
                            <a:srgbClr val="002776"/>
                          </a:solidFill>
                          <a:latin typeface="华文楷体"/>
                        </a:rPr>
                      </a:br>
                      <a:r>
                        <a:rPr lang="en-US" altLang="zh-CN" sz="1050" b="1" i="0" u="none" strike="noStrike">
                          <a:solidFill>
                            <a:srgbClr val="002776"/>
                          </a:solidFill>
                          <a:latin typeface="华文楷体"/>
                        </a:rPr>
                        <a:t>- </a:t>
                      </a:r>
                      <a:r>
                        <a:rPr lang="zh-CN" altLang="en-US" sz="1050" b="1" i="0" u="none" strike="noStrike">
                          <a:solidFill>
                            <a:srgbClr val="002776"/>
                          </a:solidFill>
                          <a:latin typeface="华文楷体"/>
                        </a:rPr>
                        <a:t>总成本 </a:t>
                      </a:r>
                      <a:r>
                        <a:rPr lang="en-US" altLang="zh-CN" sz="1050" b="1" i="0" u="none" strike="noStrike">
                          <a:solidFill>
                            <a:srgbClr val="002776"/>
                          </a:solidFill>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a:solidFill>
                            <a:srgbClr val="002776"/>
                          </a:solidFill>
                          <a:latin typeface="Arial"/>
                        </a:rPr>
                        <a:t>2,629,478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ctr" rtl="0" fontAlgn="ctr"/>
                      <a:r>
                        <a:rPr lang="en-US" sz="800" b="1" i="0" u="none" strike="noStrike">
                          <a:solidFill>
                            <a:srgbClr val="002776"/>
                          </a:solidFill>
                          <a:latin typeface="Arial"/>
                        </a:rPr>
                        <a:t>1,765,496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800" b="1" i="0" u="none" strike="noStrike">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1" i="0" u="none" strike="noStrike" dirty="0">
                          <a:solidFill>
                            <a:srgbClr val="002776"/>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7681">
                <a:tc gridSpan="9">
                  <a:txBody>
                    <a:bodyPr/>
                    <a:lstStyle/>
                    <a:p>
                      <a:pPr algn="l" fontAlgn="ctr"/>
                      <a:r>
                        <a:rPr lang="zh-CN" altLang="en-US" sz="1000" b="1" i="0" u="none" strike="noStrike" dirty="0">
                          <a:latin typeface="华文楷体"/>
                        </a:rPr>
                        <a:t>说明：</a:t>
                      </a:r>
                      <a:r>
                        <a:rPr lang="en-US" altLang="zh-CN" sz="1000" b="1" i="0" u="none" strike="noStrike" dirty="0">
                          <a:latin typeface="华文楷体"/>
                        </a:rPr>
                        <a:t>1</a:t>
                      </a:r>
                      <a:r>
                        <a:rPr lang="zh-CN" altLang="en-US" sz="1000" b="1" i="0" u="none" strike="noStrike" dirty="0">
                          <a:latin typeface="华文楷体"/>
                        </a:rPr>
                        <a:t>）资金使用正常；</a:t>
                      </a:r>
                      <a:r>
                        <a:rPr lang="en-US" altLang="zh-CN" sz="1000" b="1" i="0" u="none" strike="noStrike" dirty="0">
                          <a:latin typeface="华文楷体"/>
                        </a:rPr>
                        <a:t>2)  </a:t>
                      </a:r>
                      <a:r>
                        <a:rPr lang="zh-CN" altLang="en-US" sz="1000" b="1" i="0" u="none" strike="noStrike" dirty="0">
                          <a:latin typeface="华文楷体"/>
                        </a:rPr>
                        <a:t>本期成本支付主要用于施工工程款及贷款利息等； </a:t>
                      </a:r>
                      <a:r>
                        <a:rPr lang="en-US" altLang="zh-CN" sz="1000" b="1" i="0" u="none" strike="noStrike" dirty="0">
                          <a:latin typeface="华文楷体"/>
                        </a:rPr>
                        <a:t>3</a:t>
                      </a:r>
                      <a:r>
                        <a:rPr lang="zh-CN" altLang="en-US" sz="1000" b="1" i="0" u="none" strike="noStrike" dirty="0">
                          <a:latin typeface="华文楷体"/>
                        </a:rPr>
                        <a:t>）目前施工已全部完成，项目已整体支出预算的</a:t>
                      </a:r>
                      <a:r>
                        <a:rPr lang="en-US" altLang="zh-CN" sz="1000" b="1" i="0" u="none" strike="noStrike" dirty="0">
                          <a:latin typeface="华文楷体"/>
                        </a:rPr>
                        <a:t>96% ;  </a:t>
                      </a:r>
                      <a:r>
                        <a:rPr lang="zh-CN" altLang="en-US" sz="1000" b="1" i="0" u="none" strike="noStrike" dirty="0">
                          <a:latin typeface="华文楷体"/>
                        </a:rPr>
                        <a:t>剩下资金主要用于总分包的滞留金的返还。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54381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390489" y="3791165"/>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7" name="页脚占位符 40"/>
          <p:cNvSpPr>
            <a:spLocks noGrp="1"/>
          </p:cNvSpPr>
          <p:nvPr>
            <p:ph type="ftr" sz="quarter" idx="11"/>
          </p:nvPr>
        </p:nvSpPr>
        <p:spPr>
          <a:xfrm>
            <a:off x="2438400" y="9677400"/>
            <a:ext cx="2895600" cy="365125"/>
          </a:xfrm>
        </p:spPr>
        <p:txBody>
          <a:bodyPr/>
          <a:lstStyle/>
          <a:p>
            <a:fld id="{88E3BF5E-6A32-470B-BEF9-30A0BDD743F7}" type="slidenum">
              <a:rPr lang="en-US" smtClean="0">
                <a:latin typeface="华文细黑" pitchFamily="2" charset="-122"/>
                <a:ea typeface="华文细黑" pitchFamily="2" charset="-122"/>
              </a:rPr>
              <a:pPr/>
              <a:t>5</a:t>
            </a:fld>
            <a:endParaRPr lang="en-US" dirty="0">
              <a:latin typeface="华文细黑" pitchFamily="2" charset="-122"/>
              <a:ea typeface="华文细黑" pitchFamily="2" charset="-122"/>
            </a:endParaRPr>
          </a:p>
        </p:txBody>
      </p:sp>
      <p:sp>
        <p:nvSpPr>
          <p:cNvPr id="15"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8" name="矩形 17"/>
          <p:cNvSpPr/>
          <p:nvPr/>
        </p:nvSpPr>
        <p:spPr>
          <a:xfrm>
            <a:off x="671490" y="600044"/>
            <a:ext cx="6848524" cy="3354765"/>
          </a:xfrm>
          <a:prstGeom prst="rect">
            <a:avLst/>
          </a:prstGeom>
        </p:spPr>
        <p:txBody>
          <a:bodyPr wrap="square">
            <a:spAutoFit/>
          </a:bodyPr>
          <a:lstStyle/>
          <a:p>
            <a:pPr algn="just">
              <a:lnSpc>
                <a:spcPct val="150000"/>
              </a:lnSpc>
              <a:tabLst/>
            </a:pPr>
            <a:r>
              <a:rPr lang="en-US" altLang="zh-CN" sz="1400" b="1" dirty="0">
                <a:latin typeface="华文细黑" pitchFamily="2" charset="-122"/>
                <a:ea typeface="华文细黑" pitchFamily="2" charset="-122"/>
                <a:cs typeface="Times New Roman" pitchFamily="18" charset="0"/>
              </a:rPr>
              <a:t>4</a:t>
            </a:r>
            <a:r>
              <a:rPr lang="zh-CN" altLang="en-US" sz="1600" b="1" dirty="0">
                <a:latin typeface="华文细黑" pitchFamily="2" charset="-122"/>
                <a:ea typeface="华文细黑" pitchFamily="2" charset="-122"/>
                <a:cs typeface="Times New Roman" pitchFamily="18" charset="0"/>
              </a:rPr>
              <a:t>、项目进度情况</a:t>
            </a:r>
            <a:endParaRPr lang="en-US" altLang="zh-CN" sz="1400" b="1" dirty="0">
              <a:latin typeface="华文细黑" pitchFamily="2" charset="-122"/>
              <a:ea typeface="华文细黑" pitchFamily="2" charset="-122"/>
              <a:cs typeface="Times New Roman" pitchFamily="18" charset="0"/>
            </a:endParaRPr>
          </a:p>
          <a:p>
            <a:pPr>
              <a:spcBef>
                <a:spcPts val="1200"/>
              </a:spcBef>
            </a:pPr>
            <a:r>
              <a:rPr lang="zh-CN" altLang="en-US" sz="1400" dirty="0" smtClean="0">
                <a:latin typeface="华文细黑" pitchFamily="2" charset="-122"/>
                <a:ea typeface="华文细黑" pitchFamily="2" charset="-122"/>
              </a:rPr>
              <a:t>    项目施工进展：</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3</a:t>
            </a:r>
            <a:r>
              <a:rPr lang="zh-CN" altLang="en-US" sz="1400" dirty="0" smtClean="0">
                <a:latin typeface="华文细黑" pitchFamily="2" charset="-122"/>
                <a:ea typeface="华文细黑" pitchFamily="2" charset="-122"/>
              </a:rPr>
              <a:t>月</a:t>
            </a:r>
            <a:r>
              <a:rPr lang="en-US" altLang="zh-CN" sz="1400" dirty="0" smtClean="0">
                <a:latin typeface="华文细黑" pitchFamily="2" charset="-122"/>
                <a:ea typeface="华文细黑" pitchFamily="2" charset="-122"/>
              </a:rPr>
              <a:t>1</a:t>
            </a:r>
            <a:r>
              <a:rPr lang="zh-CN" altLang="en-US" sz="1400" dirty="0" smtClean="0">
                <a:latin typeface="华文细黑" pitchFamily="2" charset="-122"/>
                <a:ea typeface="华文细黑" pitchFamily="2" charset="-122"/>
              </a:rPr>
              <a:t>日起，项目整体包括停车楼，公寓楼的</a:t>
            </a:r>
            <a:r>
              <a:rPr lang="en-US" altLang="zh-CN" sz="1400" dirty="0" smtClean="0">
                <a:latin typeface="华文细黑" pitchFamily="2" charset="-122"/>
                <a:ea typeface="华文细黑" pitchFamily="2" charset="-122"/>
              </a:rPr>
              <a:t>A</a:t>
            </a:r>
            <a:r>
              <a:rPr lang="zh-CN" altLang="en-US" sz="1400" dirty="0" smtClean="0">
                <a:latin typeface="华文细黑" pitchFamily="2" charset="-122"/>
                <a:ea typeface="华文细黑" pitchFamily="2" charset="-122"/>
              </a:rPr>
              <a:t>号、</a:t>
            </a:r>
            <a:r>
              <a:rPr lang="en-US" altLang="zh-CN" sz="1400" dirty="0" smtClean="0">
                <a:latin typeface="华文细黑" pitchFamily="2" charset="-122"/>
                <a:ea typeface="华文细黑" pitchFamily="2" charset="-122"/>
              </a:rPr>
              <a:t>B</a:t>
            </a:r>
            <a:r>
              <a:rPr lang="zh-CN" altLang="en-US" sz="1400" dirty="0" smtClean="0">
                <a:latin typeface="华文细黑" pitchFamily="2" charset="-122"/>
                <a:ea typeface="华文细黑" pitchFamily="2" charset="-122"/>
              </a:rPr>
              <a:t>号及</a:t>
            </a:r>
            <a:r>
              <a:rPr lang="en-US" altLang="zh-CN" sz="1400" dirty="0" smtClean="0">
                <a:latin typeface="华文细黑" pitchFamily="2" charset="-122"/>
                <a:ea typeface="华文细黑" pitchFamily="2" charset="-122"/>
              </a:rPr>
              <a:t>C</a:t>
            </a:r>
            <a:r>
              <a:rPr lang="zh-CN" altLang="en-US" sz="1400" dirty="0" smtClean="0">
                <a:latin typeface="华文细黑" pitchFamily="2" charset="-122"/>
                <a:ea typeface="华文细黑" pitchFamily="2" charset="-122"/>
              </a:rPr>
              <a:t>号楼，项目办公及配套设施，以及项目周边绿化均已完成并取得了项目临时入住许可证 （</a:t>
            </a:r>
            <a:r>
              <a:rPr lang="en-US" altLang="zh-CN" sz="1400" dirty="0" smtClean="0">
                <a:latin typeface="华文细黑" pitchFamily="2" charset="-122"/>
                <a:ea typeface="华文细黑" pitchFamily="2" charset="-122"/>
              </a:rPr>
              <a:t>TCO</a:t>
            </a:r>
            <a:r>
              <a:rPr lang="zh-CN" altLang="en-US" sz="1400" dirty="0" smtClean="0">
                <a:latin typeface="华文细黑" pitchFamily="2" charset="-122"/>
                <a:ea typeface="华文细黑" pitchFamily="2" charset="-122"/>
              </a:rPr>
              <a:t>）。项目预租赁</a:t>
            </a:r>
            <a:r>
              <a:rPr lang="zh-CN" altLang="en-US" sz="1400" dirty="0" smtClean="0">
                <a:latin typeface="华文细黑" pitchFamily="2" charset="-122"/>
                <a:ea typeface="华文细黑" pitchFamily="2" charset="-122"/>
              </a:rPr>
              <a:t>于</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年初</a:t>
            </a:r>
            <a:r>
              <a:rPr lang="zh-CN" altLang="en-US" sz="1400" dirty="0" smtClean="0">
                <a:latin typeface="华文细黑" pitchFamily="2" charset="-122"/>
                <a:ea typeface="华文细黑" pitchFamily="2" charset="-122"/>
              </a:rPr>
              <a:t>开始；</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2</a:t>
            </a:r>
            <a:r>
              <a:rPr lang="zh-CN" altLang="en-US" sz="1400" dirty="0" smtClean="0">
                <a:latin typeface="华文细黑" pitchFamily="2" charset="-122"/>
                <a:ea typeface="华文细黑" pitchFamily="2" charset="-122"/>
              </a:rPr>
              <a:t>月</a:t>
            </a:r>
            <a:r>
              <a:rPr lang="en-US" altLang="zh-CN" sz="1400" dirty="0" smtClean="0">
                <a:latin typeface="华文细黑" pitchFamily="2" charset="-122"/>
                <a:ea typeface="华文细黑" pitchFamily="2" charset="-122"/>
              </a:rPr>
              <a:t>1</a:t>
            </a:r>
            <a:r>
              <a:rPr lang="zh-CN" altLang="en-US" sz="1400" dirty="0" smtClean="0">
                <a:latin typeface="华文细黑" pitchFamily="2" charset="-122"/>
                <a:ea typeface="华文细黑" pitchFamily="2" charset="-122"/>
              </a:rPr>
              <a:t>日起租客已陆续入住项目。 整体项目的正式入住许可证于 （</a:t>
            </a:r>
            <a:r>
              <a:rPr lang="en-US" altLang="zh-CN" sz="1400" dirty="0" smtClean="0">
                <a:latin typeface="华文细黑" pitchFamily="2" charset="-122"/>
                <a:ea typeface="华文细黑" pitchFamily="2" charset="-122"/>
              </a:rPr>
              <a:t>Final CO</a:t>
            </a:r>
            <a:r>
              <a:rPr lang="zh-CN" altLang="en-US" sz="1400" dirty="0" smtClean="0">
                <a:latin typeface="华文细黑" pitchFamily="2" charset="-122"/>
                <a:ea typeface="华文细黑" pitchFamily="2" charset="-122"/>
              </a:rPr>
              <a:t>）</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4</a:t>
            </a:r>
            <a:r>
              <a:rPr lang="zh-CN" altLang="en-US" sz="1400" dirty="0" smtClean="0">
                <a:latin typeface="华文细黑" pitchFamily="2" charset="-122"/>
                <a:ea typeface="华文细黑" pitchFamily="2" charset="-122"/>
              </a:rPr>
              <a:t>月底也已取得 。</a:t>
            </a:r>
            <a:endParaRPr lang="en-US" altLang="zh-CN" sz="1400" dirty="0" smtClean="0">
              <a:latin typeface="华文细黑" pitchFamily="2" charset="-122"/>
              <a:ea typeface="华文细黑" pitchFamily="2" charset="-122"/>
            </a:endParaRPr>
          </a:p>
          <a:p>
            <a:pPr>
              <a:spcBef>
                <a:spcPts val="1200"/>
              </a:spcBef>
            </a:pPr>
            <a:r>
              <a:rPr lang="zh-CN" altLang="en-US" sz="1400" dirty="0" smtClean="0">
                <a:latin typeface="华文细黑" pitchFamily="2" charset="-122"/>
                <a:ea typeface="华文细黑" pitchFamily="2" charset="-122"/>
              </a:rPr>
              <a:t> </a:t>
            </a:r>
            <a:endParaRPr lang="en-US" altLang="zh-CN" sz="1400" dirty="0" smtClean="0">
              <a:latin typeface="华文细黑" pitchFamily="2" charset="-122"/>
              <a:ea typeface="华文细黑" pitchFamily="2" charset="-122"/>
            </a:endParaRPr>
          </a:p>
          <a:p>
            <a:pPr fontAlgn="ctr"/>
            <a:r>
              <a:rPr lang="zh-CN" altLang="en-US" sz="1400" dirty="0" smtClean="0">
                <a:latin typeface="华文细黑" pitchFamily="2" charset="-122"/>
                <a:ea typeface="华文细黑" pitchFamily="2" charset="-122"/>
              </a:rPr>
              <a:t>     项目工期：</a:t>
            </a:r>
            <a:r>
              <a:rPr lang="en-US" altLang="zh-CN" sz="1400" dirty="0" smtClean="0">
                <a:latin typeface="华文细黑" pitchFamily="2" charset="-122"/>
                <a:ea typeface="华文细黑" pitchFamily="2" charset="-122"/>
              </a:rPr>
              <a:t>a)2017</a:t>
            </a:r>
            <a:r>
              <a:rPr lang="zh-CN" altLang="en-US" sz="1400" dirty="0" smtClean="0">
                <a:latin typeface="华文细黑" pitchFamily="2" charset="-122"/>
                <a:ea typeface="华文细黑" pitchFamily="2" charset="-122"/>
              </a:rPr>
              <a:t>年由于清理有机物土壤以及气管道穿过周边健身步道审批，项目延误了</a:t>
            </a:r>
            <a:r>
              <a:rPr lang="en-US" altLang="zh-CN" sz="1400" dirty="0" smtClean="0">
                <a:latin typeface="华文细黑" pitchFamily="2" charset="-122"/>
                <a:ea typeface="华文细黑" pitchFamily="2" charset="-122"/>
              </a:rPr>
              <a:t>2</a:t>
            </a:r>
            <a:r>
              <a:rPr lang="zh-CN" altLang="en-US" sz="1400" dirty="0" smtClean="0">
                <a:latin typeface="华文细黑" pitchFamily="2" charset="-122"/>
                <a:ea typeface="华文细黑" pitchFamily="2" charset="-122"/>
              </a:rPr>
              <a:t>个月；</a:t>
            </a:r>
            <a:r>
              <a:rPr lang="en-US" altLang="zh-CN" sz="1400" dirty="0" smtClean="0">
                <a:latin typeface="华文细黑" pitchFamily="2" charset="-122"/>
                <a:ea typeface="华文细黑" pitchFamily="2" charset="-122"/>
              </a:rPr>
              <a:t>b)2018</a:t>
            </a:r>
            <a:r>
              <a:rPr lang="zh-CN" altLang="en-US" sz="1400" dirty="0" smtClean="0">
                <a:latin typeface="华文细黑" pitchFamily="2" charset="-122"/>
                <a:ea typeface="华文细黑" pitchFamily="2" charset="-122"/>
              </a:rPr>
              <a:t>年上半年，和美国大部分城市一样，西雅图建筑市场劳工至今还极其短缺，虽然项目团队积极协调总分包，但总包及各主要分包仅能提供约一半左右的工人，致使项目又有</a:t>
            </a:r>
            <a:r>
              <a:rPr lang="en-US" altLang="zh-CN" sz="1400" dirty="0" smtClean="0">
                <a:latin typeface="华文细黑" pitchFamily="2" charset="-122"/>
                <a:ea typeface="华文细黑" pitchFamily="2" charset="-122"/>
              </a:rPr>
              <a:t>6</a:t>
            </a:r>
            <a:r>
              <a:rPr lang="zh-CN" altLang="en-US" sz="1400" dirty="0" smtClean="0">
                <a:latin typeface="华文细黑" pitchFamily="2" charset="-122"/>
                <a:ea typeface="华文细黑" pitchFamily="2" charset="-122"/>
              </a:rPr>
              <a:t>多月的延误；</a:t>
            </a:r>
            <a:r>
              <a:rPr lang="en-US" altLang="zh-CN" sz="1400" dirty="0" smtClean="0">
                <a:latin typeface="华文细黑" pitchFamily="2" charset="-122"/>
                <a:ea typeface="华文细黑" pitchFamily="2" charset="-122"/>
              </a:rPr>
              <a:t>c)</a:t>
            </a:r>
            <a:r>
              <a:rPr lang="zh-CN" altLang="en-US" sz="1400" dirty="0" smtClean="0">
                <a:latin typeface="华文细黑" pitchFamily="2" charset="-122"/>
                <a:ea typeface="华文细黑" pitchFamily="2" charset="-122"/>
              </a:rPr>
              <a:t>在团队的持续施压下，从</a:t>
            </a:r>
            <a:r>
              <a:rPr lang="en-US" altLang="zh-CN" sz="1400" dirty="0" smtClean="0">
                <a:latin typeface="华文细黑" pitchFamily="2" charset="-122"/>
                <a:ea typeface="华文细黑" pitchFamily="2" charset="-122"/>
              </a:rPr>
              <a:t>2018</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5</a:t>
            </a:r>
            <a:r>
              <a:rPr lang="zh-CN" altLang="en-US" sz="1400" dirty="0" smtClean="0">
                <a:latin typeface="华文细黑" pitchFamily="2" charset="-122"/>
                <a:ea typeface="华文细黑" pitchFamily="2" charset="-122"/>
              </a:rPr>
              <a:t>月开始，陆续增加一些工人，部分工种也开始了周六施工，使得进度没有进一步延迟</a:t>
            </a:r>
            <a:r>
              <a:rPr lang="en-US" altLang="zh-CN" sz="1400" dirty="0" smtClean="0">
                <a:latin typeface="华文细黑" pitchFamily="2" charset="-122"/>
                <a:ea typeface="华文细黑" pitchFamily="2" charset="-122"/>
              </a:rPr>
              <a:t>; d)</a:t>
            </a:r>
            <a:r>
              <a:rPr lang="zh-CN" altLang="en-US" sz="1400" dirty="0" smtClean="0">
                <a:latin typeface="华文细黑" pitchFamily="2" charset="-122"/>
                <a:ea typeface="华文细黑" pitchFamily="2" charset="-122"/>
              </a:rPr>
              <a:t>项目于</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3</a:t>
            </a:r>
            <a:r>
              <a:rPr lang="zh-CN" altLang="en-US" sz="1400" dirty="0" smtClean="0">
                <a:latin typeface="华文细黑" pitchFamily="2" charset="-122"/>
                <a:ea typeface="华文细黑" pitchFamily="2" charset="-122"/>
              </a:rPr>
              <a:t>月</a:t>
            </a:r>
            <a:r>
              <a:rPr lang="en-US" altLang="zh-CN" sz="1400" dirty="0" smtClean="0">
                <a:latin typeface="华文细黑" pitchFamily="2" charset="-122"/>
                <a:ea typeface="华文细黑" pitchFamily="2" charset="-122"/>
              </a:rPr>
              <a:t>1</a:t>
            </a:r>
            <a:r>
              <a:rPr lang="zh-CN" altLang="en-US" sz="1400" dirty="0" smtClean="0">
                <a:latin typeface="华文细黑" pitchFamily="2" charset="-122"/>
                <a:ea typeface="华文细黑" pitchFamily="2" charset="-122"/>
              </a:rPr>
              <a:t>日起已基本完工并交付使用；于</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4</a:t>
            </a:r>
            <a:r>
              <a:rPr lang="zh-CN" altLang="en-US" sz="1400" dirty="0" smtClean="0">
                <a:latin typeface="华文细黑" pitchFamily="2" charset="-122"/>
                <a:ea typeface="华文细黑" pitchFamily="2" charset="-122"/>
              </a:rPr>
              <a:t>月底取得正式入住许可证。</a:t>
            </a:r>
          </a:p>
          <a:p>
            <a:pPr fontAlgn="ctr"/>
            <a:endParaRPr lang="en-US" altLang="zh-CN" sz="1400" dirty="0">
              <a:latin typeface="华文细黑" pitchFamily="2" charset="-122"/>
              <a:ea typeface="华文细黑" pitchFamily="2" charset="-122"/>
            </a:endParaRPr>
          </a:p>
        </p:txBody>
      </p:sp>
      <p:graphicFrame>
        <p:nvGraphicFramePr>
          <p:cNvPr id="9" name="Table 8"/>
          <p:cNvGraphicFramePr>
            <a:graphicFrameLocks noGrp="1"/>
          </p:cNvGraphicFramePr>
          <p:nvPr/>
        </p:nvGraphicFramePr>
        <p:xfrm>
          <a:off x="838200" y="4343400"/>
          <a:ext cx="6400802" cy="5009450"/>
        </p:xfrm>
        <a:graphic>
          <a:graphicData uri="http://schemas.openxmlformats.org/drawingml/2006/table">
            <a:tbl>
              <a:tblPr/>
              <a:tblGrid>
                <a:gridCol w="1626367"/>
                <a:gridCol w="644106"/>
                <a:gridCol w="644106"/>
                <a:gridCol w="644106"/>
                <a:gridCol w="644106"/>
                <a:gridCol w="925902"/>
                <a:gridCol w="611901"/>
                <a:gridCol w="660208"/>
              </a:tblGrid>
              <a:tr h="461063">
                <a:tc gridSpan="4">
                  <a:txBody>
                    <a:bodyPr/>
                    <a:lstStyle/>
                    <a:p>
                      <a:pPr algn="ctr" fontAlgn="ctr"/>
                      <a:r>
                        <a:rPr lang="en-US" sz="1000" b="1" i="0" u="none" strike="noStrike" dirty="0">
                          <a:latin typeface="华文楷体"/>
                        </a:rPr>
                        <a:t>Construction Schedule - Seattle Alexan Marymoor</a:t>
                      </a:r>
                      <a:br>
                        <a:rPr lang="en-US" sz="1000" b="1" i="0" u="none" strike="noStrike" dirty="0">
                          <a:latin typeface="华文楷体"/>
                        </a:rPr>
                      </a:br>
                      <a:r>
                        <a:rPr lang="zh-CN" altLang="en-US" sz="1000" b="1" i="0" u="none" strike="noStrike" dirty="0">
                          <a:latin typeface="华文楷体"/>
                        </a:rPr>
                        <a:t>施工进度表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ctr"/>
                      <a:r>
                        <a:rPr lang="en-US" sz="900" b="1"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900" b="1"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ctr"/>
                      <a:r>
                        <a:rPr lang="en-US" sz="900" b="1" i="0" u="none" strike="noStrike">
                          <a:latin typeface="华文楷体"/>
                        </a:rPr>
                        <a:t>Date </a:t>
                      </a:r>
                      <a:r>
                        <a:rPr lang="zh-CN" altLang="en-US" sz="900" b="1" i="0" u="none" strike="noStrike">
                          <a:latin typeface="华文楷体"/>
                        </a:rPr>
                        <a:t>日期：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900" b="1" i="0" u="none" strike="noStrike">
                          <a:latin typeface="华文楷体"/>
                        </a:rPr>
                        <a:t>2019-6-30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97999">
                <a:tc>
                  <a:txBody>
                    <a:bodyPr/>
                    <a:lstStyle/>
                    <a:p>
                      <a:pPr algn="ctr" fontAlgn="ctr"/>
                      <a:r>
                        <a:rPr lang="en-US" sz="900" b="1" i="0" u="none" strike="noStrike">
                          <a:latin typeface="华文楷体"/>
                        </a:rPr>
                        <a:t>Milestone Works </a:t>
                      </a:r>
                      <a:br>
                        <a:rPr lang="en-US" sz="900" b="1" i="0" u="none" strike="noStrike">
                          <a:latin typeface="华文楷体"/>
                        </a:rPr>
                      </a:br>
                      <a:r>
                        <a:rPr lang="zh-CN" altLang="en-US" sz="900" b="1" i="0" u="none" strike="noStrike">
                          <a:latin typeface="华文楷体"/>
                        </a:rPr>
                        <a:t>主要进程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latin typeface="华文楷体"/>
                        </a:rPr>
                        <a:t>Original Start date </a:t>
                      </a:r>
                      <a:r>
                        <a:rPr lang="zh-CN" altLang="en-US" sz="900" b="1" i="0" u="none" strike="noStrike">
                          <a:latin typeface="华文楷体"/>
                        </a:rPr>
                        <a:t>计划起始日期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1" i="0" u="none" strike="noStrike">
                          <a:latin typeface="华文楷体"/>
                        </a:rPr>
                        <a:t>Actual Start </a:t>
                      </a:r>
                      <a:r>
                        <a:rPr lang="zh-CN" altLang="en-US" sz="900" b="1" i="0" u="none" strike="noStrike">
                          <a:latin typeface="华文楷体"/>
                        </a:rPr>
                        <a:t>实际起始日期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1" i="0" u="none" strike="noStrike">
                          <a:latin typeface="华文楷体"/>
                        </a:rPr>
                        <a:t>Variance (Day) </a:t>
                      </a:r>
                      <a:r>
                        <a:rPr lang="zh-CN" altLang="en-US" sz="900" b="1" i="0" u="none" strike="noStrike">
                          <a:latin typeface="华文楷体"/>
                        </a:rPr>
                        <a:t>误差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1" i="0" u="none" strike="noStrike">
                          <a:latin typeface="华文楷体"/>
                        </a:rPr>
                        <a:t>Original Completion Date</a:t>
                      </a:r>
                      <a:br>
                        <a:rPr lang="en-US" sz="900" b="1" i="0" u="none" strike="noStrike">
                          <a:latin typeface="华文楷体"/>
                        </a:rPr>
                      </a:br>
                      <a:r>
                        <a:rPr lang="zh-CN" altLang="en-US" sz="900" b="1" i="0" u="none" strike="noStrike">
                          <a:latin typeface="华文楷体"/>
                        </a:rPr>
                        <a:t>计划完成日期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900" b="1" i="0" u="none" strike="noStrike" dirty="0">
                          <a:latin typeface="华文楷体"/>
                        </a:rPr>
                        <a:t>Actual Completion  </a:t>
                      </a:r>
                      <a:r>
                        <a:rPr lang="zh-CN" altLang="en-US" sz="900" b="1" i="0" u="none" strike="noStrike" dirty="0">
                          <a:latin typeface="华文楷体"/>
                        </a:rPr>
                        <a:t>实际完成日期</a:t>
                      </a:r>
                    </a:p>
                  </a:txBody>
                  <a:tcPr marL="70392"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900" b="1" i="0" u="none" strike="noStrike" dirty="0">
                          <a:latin typeface="华文楷体"/>
                        </a:rPr>
                        <a:t>Variance (Day) </a:t>
                      </a:r>
                      <a:r>
                        <a:rPr lang="zh-CN" altLang="en-US" sz="900" b="1" i="0" u="none" strike="noStrike" dirty="0">
                          <a:latin typeface="华文楷体"/>
                        </a:rPr>
                        <a:t>误差</a:t>
                      </a:r>
                    </a:p>
                  </a:txBody>
                  <a:tcPr marL="70392"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sz="900" b="1" i="0" u="none" strike="noStrike">
                          <a:latin typeface="华文楷体"/>
                        </a:rPr>
                        <a:t>Remarks </a:t>
                      </a:r>
                      <a:r>
                        <a:rPr lang="zh-CN" altLang="en-US" sz="900" b="1" i="0" u="none" strike="noStrike">
                          <a:latin typeface="华文楷体"/>
                        </a:rPr>
                        <a:t>备注</a:t>
                      </a:r>
                    </a:p>
                  </a:txBody>
                  <a:tcPr marL="70392"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66496">
                <a:tc>
                  <a:txBody>
                    <a:bodyPr/>
                    <a:lstStyle/>
                    <a:p>
                      <a:pPr algn="l" fontAlgn="ctr"/>
                      <a:r>
                        <a:rPr lang="en-US" sz="900" b="0" i="0" u="none" strike="noStrike">
                          <a:latin typeface="华文楷体"/>
                        </a:rPr>
                        <a:t>NOTICE TO PROCEED </a:t>
                      </a:r>
                      <a:r>
                        <a:rPr lang="zh-CN" altLang="en-US" sz="900" b="0" i="0" u="none" strike="noStrike">
                          <a:latin typeface="华文楷体"/>
                        </a:rPr>
                        <a:t>开工令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12/5/2016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12/5/2016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66496">
                <a:tc>
                  <a:txBody>
                    <a:bodyPr/>
                    <a:lstStyle/>
                    <a:p>
                      <a:pPr algn="l" fontAlgn="ctr"/>
                      <a:r>
                        <a:rPr lang="en-US" sz="900" b="0" i="0" u="none" strike="noStrike">
                          <a:latin typeface="华文楷体"/>
                        </a:rPr>
                        <a:t>Site Permit </a:t>
                      </a:r>
                      <a:r>
                        <a:rPr lang="zh-CN" altLang="en-US" sz="900" b="0" i="0" u="none" strike="noStrike">
                          <a:latin typeface="华文楷体"/>
                        </a:rPr>
                        <a:t>场地施工许可证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12/5/2016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12/5/2016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66496">
                <a:tc>
                  <a:txBody>
                    <a:bodyPr/>
                    <a:lstStyle/>
                    <a:p>
                      <a:pPr algn="l" fontAlgn="ctr"/>
                      <a:r>
                        <a:rPr lang="en-US" sz="900" b="0" i="0" u="none" strike="noStrike">
                          <a:latin typeface="华文楷体"/>
                        </a:rPr>
                        <a:t>Building Permit </a:t>
                      </a:r>
                      <a:r>
                        <a:rPr lang="zh-CN" altLang="en-US" sz="900" b="0" i="0" u="none" strike="noStrike">
                          <a:latin typeface="华文楷体"/>
                        </a:rPr>
                        <a:t>整体施工许可证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12/29/2016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12/29/2016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66496">
                <a:tc>
                  <a:txBody>
                    <a:bodyPr/>
                    <a:lstStyle/>
                    <a:p>
                      <a:pPr algn="l" fontAlgn="ctr"/>
                      <a:r>
                        <a:rPr lang="en-US" sz="900" b="0" i="0" u="none" strike="noStrike">
                          <a:latin typeface="华文楷体"/>
                        </a:rPr>
                        <a:t>Demolition </a:t>
                      </a:r>
                      <a:r>
                        <a:rPr lang="zh-CN" altLang="en-US" sz="900" b="0" i="0" u="none" strike="noStrike">
                          <a:latin typeface="华文楷体"/>
                        </a:rPr>
                        <a:t>现场拆除</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华文楷体"/>
                        </a:rPr>
                        <a:t>12/12/2016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12/12/2016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12/27/2016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12/28/2016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66496">
                <a:tc>
                  <a:txBody>
                    <a:bodyPr/>
                    <a:lstStyle/>
                    <a:p>
                      <a:pPr algn="l" fontAlgn="ctr"/>
                      <a:r>
                        <a:rPr lang="en-US" sz="900" b="0" i="0" u="none" strike="noStrike">
                          <a:latin typeface="华文楷体"/>
                        </a:rPr>
                        <a:t>Grading and Site Preparation 土方平整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华文楷体"/>
                        </a:rPr>
                        <a:t>1/3/2017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1/3/2017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3/22/2017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3/22/2017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85706">
                <a:tc>
                  <a:txBody>
                    <a:bodyPr/>
                    <a:lstStyle/>
                    <a:p>
                      <a:pPr algn="l" fontAlgn="ctr"/>
                      <a:r>
                        <a:rPr lang="en-US" sz="900" b="0" i="0" u="none" strike="noStrike">
                          <a:latin typeface="华文楷体"/>
                        </a:rPr>
                        <a:t>Set Tower Crane </a:t>
                      </a:r>
                      <a:r>
                        <a:rPr lang="zh-CN" altLang="en-US" sz="900" b="0" i="0" u="none" strike="noStrike">
                          <a:latin typeface="华文楷体"/>
                        </a:rPr>
                        <a:t>塔吊安装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华文楷体"/>
                        </a:rPr>
                        <a:t>2/14/2017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2/14/2017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3/24/2017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3/24/2017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99465">
                <a:tc>
                  <a:txBody>
                    <a:bodyPr/>
                    <a:lstStyle/>
                    <a:p>
                      <a:pPr algn="l" fontAlgn="ctr"/>
                      <a:r>
                        <a:rPr lang="en-US" sz="900" b="0" i="0" u="none" strike="noStrike">
                          <a:latin typeface="华文楷体"/>
                        </a:rPr>
                        <a:t>Building D Garage (to TCO) </a:t>
                      </a:r>
                      <a:r>
                        <a:rPr lang="zh-CN" altLang="en-US" sz="900" b="0" i="0" u="none" strike="noStrike">
                          <a:latin typeface="华文楷体"/>
                        </a:rPr>
                        <a:t>停车场至完工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华文楷体"/>
                        </a:rPr>
                        <a:t>2/23/2017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2/23/2017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5/14/2018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2/1/2019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66496">
                <a:tc>
                  <a:txBody>
                    <a:bodyPr/>
                    <a:lstStyle/>
                    <a:p>
                      <a:pPr algn="l" fontAlgn="ctr"/>
                      <a:r>
                        <a:rPr lang="en-US" sz="900" b="0" i="0" u="none" strike="noStrike">
                          <a:latin typeface="华文楷体"/>
                        </a:rPr>
                        <a:t>Building A （to TCO) - A</a:t>
                      </a:r>
                      <a:r>
                        <a:rPr lang="zh-CN" altLang="en-US" sz="900" b="0" i="0" u="none" strike="noStrike">
                          <a:latin typeface="华文楷体"/>
                        </a:rPr>
                        <a:t>楼至完工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华文楷体"/>
                        </a:rPr>
                        <a:t>4/5/2017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4/5/2017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5/3/2018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2/1/2019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66496">
                <a:tc>
                  <a:txBody>
                    <a:bodyPr/>
                    <a:lstStyle/>
                    <a:p>
                      <a:pPr algn="l" fontAlgn="ctr"/>
                      <a:r>
                        <a:rPr lang="en-US" sz="900" b="0" i="0" u="none" strike="noStrike">
                          <a:latin typeface="华文楷体"/>
                        </a:rPr>
                        <a:t>Building B （to TCO) - B</a:t>
                      </a:r>
                      <a:r>
                        <a:rPr lang="zh-CN" altLang="en-US" sz="900" b="0" i="0" u="none" strike="noStrike">
                          <a:latin typeface="华文楷体"/>
                        </a:rPr>
                        <a:t>楼至完工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华文楷体"/>
                        </a:rPr>
                        <a:t>5/5/2017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5/5/2017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5/14/2018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3/1/2019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66496">
                <a:tc>
                  <a:txBody>
                    <a:bodyPr/>
                    <a:lstStyle/>
                    <a:p>
                      <a:pPr algn="l" fontAlgn="ctr"/>
                      <a:r>
                        <a:rPr lang="en-US" sz="900" b="0" i="0" u="none" strike="noStrike">
                          <a:latin typeface="华文楷体"/>
                        </a:rPr>
                        <a:t>Building C （to TCO) - C</a:t>
                      </a:r>
                      <a:r>
                        <a:rPr lang="zh-CN" altLang="en-US" sz="900" b="0" i="0" u="none" strike="noStrike">
                          <a:latin typeface="华文楷体"/>
                        </a:rPr>
                        <a:t>楼至完工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华文楷体"/>
                        </a:rPr>
                        <a:t>7/5/2017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9/5/2017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solidFill>
                            <a:srgbClr val="FF0000"/>
                          </a:solidFill>
                          <a:latin typeface="华文楷体"/>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6/20/2018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3/1/2019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204917">
                <a:tc>
                  <a:txBody>
                    <a:bodyPr/>
                    <a:lstStyle/>
                    <a:p>
                      <a:pPr algn="l" fontAlgn="ctr"/>
                      <a:r>
                        <a:rPr lang="en-US" sz="900" b="0" i="0" u="none" strike="noStrike">
                          <a:latin typeface="华文楷体"/>
                        </a:rPr>
                        <a:t>Substantial Completion </a:t>
                      </a:r>
                      <a:r>
                        <a:rPr lang="zh-CN" altLang="en-US" sz="900" b="0" i="0" u="none" strike="noStrike">
                          <a:latin typeface="华文楷体"/>
                        </a:rPr>
                        <a:t>总体工程完工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0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1000" b="0" i="0" u="none" strike="noStrike">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n-US" sz="900" b="0" i="0" u="none" strike="noStrike">
                          <a:latin typeface="华文楷体"/>
                        </a:rPr>
                        <a:t>6/20/2018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3/1/2019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900" b="0" i="0" u="none" strike="noStrike">
                          <a:latin typeface="华文楷体"/>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sz="1000" b="0" i="0" u="none" strike="noStrike" dirty="0">
                          <a:latin typeface="华文楷体"/>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543281">
                <a:tc gridSpan="8">
                  <a:txBody>
                    <a:bodyPr/>
                    <a:lstStyle/>
                    <a:p>
                      <a:pPr algn="l" fontAlgn="ctr"/>
                      <a:r>
                        <a:rPr lang="zh-CN" altLang="en-US" sz="900" b="1" i="0" u="none" strike="noStrike" dirty="0">
                          <a:latin typeface="华文楷体"/>
                        </a:rPr>
                        <a:t>说明： </a:t>
                      </a:r>
                      <a:br>
                        <a:rPr lang="zh-CN" altLang="en-US" sz="900" b="1" i="0" u="none" strike="noStrike" dirty="0">
                          <a:latin typeface="华文楷体"/>
                        </a:rPr>
                      </a:br>
                      <a:r>
                        <a:rPr lang="zh-CN" altLang="en-US" sz="900" b="1" i="0" u="sng" strike="noStrike" dirty="0">
                          <a:latin typeface="华文楷体"/>
                        </a:rPr>
                        <a:t>项目施工情况</a:t>
                      </a:r>
                      <a:r>
                        <a:rPr lang="zh-CN" altLang="en-US" sz="900" b="1" i="0" u="none" strike="noStrike" dirty="0">
                          <a:latin typeface="华文楷体"/>
                        </a:rPr>
                        <a:t>：</a:t>
                      </a:r>
                      <a:r>
                        <a:rPr lang="en-US" altLang="zh-CN" sz="900" b="1" i="0" u="none" strike="noStrike" dirty="0">
                          <a:latin typeface="华文楷体"/>
                        </a:rPr>
                        <a:t>2019</a:t>
                      </a:r>
                      <a:r>
                        <a:rPr lang="zh-CN" altLang="en-US" sz="900" b="1" i="0" u="none" strike="noStrike" dirty="0">
                          <a:latin typeface="华文楷体"/>
                        </a:rPr>
                        <a:t>年</a:t>
                      </a:r>
                      <a:r>
                        <a:rPr lang="en-US" altLang="zh-CN" sz="900" b="1" i="0" u="none" strike="noStrike" dirty="0">
                          <a:latin typeface="华文楷体"/>
                        </a:rPr>
                        <a:t>3</a:t>
                      </a:r>
                      <a:r>
                        <a:rPr lang="zh-CN" altLang="en-US" sz="900" b="1" i="0" u="none" strike="noStrike" dirty="0">
                          <a:latin typeface="华文楷体"/>
                        </a:rPr>
                        <a:t>月</a:t>
                      </a:r>
                      <a:r>
                        <a:rPr lang="en-US" altLang="zh-CN" sz="900" b="1" i="0" u="none" strike="noStrike" dirty="0">
                          <a:latin typeface="华文楷体"/>
                        </a:rPr>
                        <a:t>1</a:t>
                      </a:r>
                      <a:r>
                        <a:rPr lang="zh-CN" altLang="en-US" sz="900" b="1" i="0" u="none" strike="noStrike" dirty="0">
                          <a:latin typeface="华文楷体"/>
                        </a:rPr>
                        <a:t>日起，项目整体包括停车楼，公寓楼的</a:t>
                      </a:r>
                      <a:r>
                        <a:rPr lang="en-US" altLang="zh-CN" sz="900" b="1" i="0" u="none" strike="noStrike" dirty="0">
                          <a:latin typeface="华文楷体"/>
                        </a:rPr>
                        <a:t>A</a:t>
                      </a:r>
                      <a:r>
                        <a:rPr lang="zh-CN" altLang="en-US" sz="900" b="1" i="0" u="none" strike="noStrike" dirty="0">
                          <a:latin typeface="华文楷体"/>
                        </a:rPr>
                        <a:t>号、</a:t>
                      </a:r>
                      <a:r>
                        <a:rPr lang="en-US" altLang="zh-CN" sz="900" b="1" i="0" u="none" strike="noStrike" dirty="0">
                          <a:latin typeface="华文楷体"/>
                        </a:rPr>
                        <a:t>B</a:t>
                      </a:r>
                      <a:r>
                        <a:rPr lang="zh-CN" altLang="en-US" sz="900" b="1" i="0" u="none" strike="noStrike" dirty="0">
                          <a:latin typeface="华文楷体"/>
                        </a:rPr>
                        <a:t>号及</a:t>
                      </a:r>
                      <a:r>
                        <a:rPr lang="en-US" altLang="zh-CN" sz="900" b="1" i="0" u="none" strike="noStrike" dirty="0">
                          <a:latin typeface="华文楷体"/>
                        </a:rPr>
                        <a:t>C</a:t>
                      </a:r>
                      <a:r>
                        <a:rPr lang="zh-CN" altLang="en-US" sz="900" b="1" i="0" u="none" strike="noStrike" dirty="0">
                          <a:latin typeface="华文楷体"/>
                        </a:rPr>
                        <a:t>号楼，项目办公及配套设施，以及项目周边绿化均已完成并取得了项目临时入住许可证 （</a:t>
                      </a:r>
                      <a:r>
                        <a:rPr lang="en-US" altLang="zh-CN" sz="900" b="1" i="0" u="none" strike="noStrike" dirty="0">
                          <a:latin typeface="华文楷体"/>
                        </a:rPr>
                        <a:t>TCO  -  </a:t>
                      </a:r>
                      <a:r>
                        <a:rPr lang="zh-CN" altLang="en-US" sz="900" b="1" i="0" u="none" strike="noStrike" dirty="0">
                          <a:latin typeface="华文楷体"/>
                        </a:rPr>
                        <a:t>见随附文件）。项目预租赁于年</a:t>
                      </a:r>
                      <a:r>
                        <a:rPr lang="en-US" altLang="zh-CN" sz="900" b="1" i="0" u="none" strike="noStrike" dirty="0">
                          <a:latin typeface="华文楷体"/>
                        </a:rPr>
                        <a:t>2019</a:t>
                      </a:r>
                      <a:r>
                        <a:rPr lang="zh-CN" altLang="en-US" sz="900" b="1" i="0" u="none" strike="noStrike" dirty="0">
                          <a:latin typeface="华文楷体"/>
                        </a:rPr>
                        <a:t>初开始；</a:t>
                      </a:r>
                      <a:r>
                        <a:rPr lang="en-US" altLang="zh-CN" sz="900" b="1" i="0" u="none" strike="noStrike" dirty="0">
                          <a:latin typeface="华文楷体"/>
                        </a:rPr>
                        <a:t>2019</a:t>
                      </a:r>
                      <a:r>
                        <a:rPr lang="zh-CN" altLang="en-US" sz="900" b="1" i="0" u="none" strike="noStrike" dirty="0">
                          <a:latin typeface="华文楷体"/>
                        </a:rPr>
                        <a:t>年</a:t>
                      </a:r>
                      <a:r>
                        <a:rPr lang="en-US" altLang="zh-CN" sz="900" b="1" i="0" u="none" strike="noStrike" dirty="0">
                          <a:latin typeface="华文楷体"/>
                        </a:rPr>
                        <a:t>2</a:t>
                      </a:r>
                      <a:r>
                        <a:rPr lang="zh-CN" altLang="en-US" sz="900" b="1" i="0" u="none" strike="noStrike" dirty="0">
                          <a:latin typeface="华文楷体"/>
                        </a:rPr>
                        <a:t>月</a:t>
                      </a:r>
                      <a:r>
                        <a:rPr lang="en-US" altLang="zh-CN" sz="900" b="1" i="0" u="none" strike="noStrike" dirty="0">
                          <a:latin typeface="华文楷体"/>
                        </a:rPr>
                        <a:t>1</a:t>
                      </a:r>
                      <a:r>
                        <a:rPr lang="zh-CN" altLang="en-US" sz="900" b="1" i="0" u="none" strike="noStrike" dirty="0">
                          <a:latin typeface="华文楷体"/>
                        </a:rPr>
                        <a:t>日起租客已陆续入住项目。 整体项目的正式入住许可证于 （</a:t>
                      </a:r>
                      <a:r>
                        <a:rPr lang="en-US" altLang="zh-CN" sz="900" b="1" i="0" u="none" strike="noStrike" dirty="0">
                          <a:latin typeface="华文楷体"/>
                        </a:rPr>
                        <a:t>Final Certificates of Occupancy) 2019</a:t>
                      </a:r>
                      <a:r>
                        <a:rPr lang="zh-CN" altLang="en-US" sz="900" b="1" i="0" u="none" strike="noStrike" dirty="0">
                          <a:latin typeface="华文楷体"/>
                        </a:rPr>
                        <a:t>年</a:t>
                      </a:r>
                      <a:r>
                        <a:rPr lang="en-US" altLang="zh-CN" sz="900" b="1" i="0" u="none" strike="noStrike" dirty="0">
                          <a:latin typeface="华文楷体"/>
                        </a:rPr>
                        <a:t>4</a:t>
                      </a:r>
                      <a:r>
                        <a:rPr lang="zh-CN" altLang="en-US" sz="900" b="1" i="0" u="none" strike="noStrike" dirty="0">
                          <a:latin typeface="华文楷体"/>
                        </a:rPr>
                        <a:t>月底也已取得 （见随附文件）。</a:t>
                      </a:r>
                      <a:br>
                        <a:rPr lang="zh-CN" altLang="en-US" sz="900" b="1" i="0" u="none" strike="noStrike" dirty="0">
                          <a:latin typeface="华文楷体"/>
                        </a:rPr>
                      </a:br>
                      <a:r>
                        <a:rPr lang="zh-CN" altLang="en-US" sz="900" b="1" i="0" u="none" strike="noStrike" dirty="0">
                          <a:latin typeface="华文楷体"/>
                        </a:rPr>
                        <a:t>        </a:t>
                      </a:r>
                      <a:r>
                        <a:rPr lang="zh-CN" altLang="en-US" sz="900" b="1" i="0" u="sng" strike="noStrike" dirty="0">
                          <a:latin typeface="华文楷体"/>
                        </a:rPr>
                        <a:t>项目工期</a:t>
                      </a:r>
                      <a:r>
                        <a:rPr lang="zh-CN" altLang="en-US" sz="900" b="1" i="0" u="none" strike="noStrike" dirty="0">
                          <a:latin typeface="华文楷体"/>
                        </a:rPr>
                        <a:t>：</a:t>
                      </a:r>
                      <a:r>
                        <a:rPr lang="en-US" altLang="zh-CN" sz="900" b="1" i="0" u="none" strike="noStrike" dirty="0">
                          <a:latin typeface="华文楷体"/>
                        </a:rPr>
                        <a:t>a)2017</a:t>
                      </a:r>
                      <a:r>
                        <a:rPr lang="zh-CN" altLang="en-US" sz="900" b="1" i="0" u="none" strike="noStrike" dirty="0">
                          <a:latin typeface="华文楷体"/>
                        </a:rPr>
                        <a:t>年由于清理有机物土壤以及气管道穿过周边健身步道审批，项目延误了</a:t>
                      </a:r>
                      <a:r>
                        <a:rPr lang="en-US" altLang="zh-CN" sz="900" b="1" i="0" u="none" strike="noStrike" dirty="0">
                          <a:latin typeface="华文楷体"/>
                        </a:rPr>
                        <a:t>2</a:t>
                      </a:r>
                      <a:r>
                        <a:rPr lang="zh-CN" altLang="en-US" sz="900" b="1" i="0" u="none" strike="noStrike" dirty="0">
                          <a:latin typeface="华文楷体"/>
                        </a:rPr>
                        <a:t>个月；</a:t>
                      </a:r>
                      <a:r>
                        <a:rPr lang="en-US" altLang="zh-CN" sz="900" b="1" i="0" u="none" strike="noStrike" dirty="0">
                          <a:latin typeface="华文楷体"/>
                        </a:rPr>
                        <a:t>b)2018</a:t>
                      </a:r>
                      <a:r>
                        <a:rPr lang="zh-CN" altLang="en-US" sz="900" b="1" i="0" u="none" strike="noStrike" dirty="0">
                          <a:latin typeface="华文楷体"/>
                        </a:rPr>
                        <a:t>年上半年，和美国大部分城市一样，西雅图建筑市场劳工至今还极其短缺，虽然项目团队积极协调总分包，但总包及各主要分包仅能提供约一半左右的工人，致使项目又有</a:t>
                      </a:r>
                      <a:r>
                        <a:rPr lang="en-US" altLang="zh-CN" sz="900" b="1" i="0" u="none" strike="noStrike" dirty="0">
                          <a:latin typeface="华文楷体"/>
                        </a:rPr>
                        <a:t>6</a:t>
                      </a:r>
                      <a:r>
                        <a:rPr lang="zh-CN" altLang="en-US" sz="900" b="1" i="0" u="none" strike="noStrike" dirty="0">
                          <a:latin typeface="华文楷体"/>
                        </a:rPr>
                        <a:t>多月的延误；</a:t>
                      </a:r>
                      <a:r>
                        <a:rPr lang="en-US" altLang="zh-CN" sz="900" b="1" i="0" u="none" strike="noStrike" dirty="0">
                          <a:latin typeface="华文楷体"/>
                        </a:rPr>
                        <a:t>c)</a:t>
                      </a:r>
                      <a:r>
                        <a:rPr lang="zh-CN" altLang="en-US" sz="900" b="1" i="0" u="none" strike="noStrike" dirty="0">
                          <a:latin typeface="华文楷体"/>
                        </a:rPr>
                        <a:t>在团队的持续施压下，从</a:t>
                      </a:r>
                      <a:r>
                        <a:rPr lang="en-US" altLang="zh-CN" sz="900" b="1" i="0" u="none" strike="noStrike" dirty="0">
                          <a:latin typeface="华文楷体"/>
                        </a:rPr>
                        <a:t>2018</a:t>
                      </a:r>
                      <a:r>
                        <a:rPr lang="zh-CN" altLang="en-US" sz="900" b="1" i="0" u="none" strike="noStrike" dirty="0">
                          <a:latin typeface="华文楷体"/>
                        </a:rPr>
                        <a:t>年</a:t>
                      </a:r>
                      <a:r>
                        <a:rPr lang="en-US" altLang="zh-CN" sz="900" b="1" i="0" u="none" strike="noStrike" dirty="0">
                          <a:latin typeface="华文楷体"/>
                        </a:rPr>
                        <a:t>5</a:t>
                      </a:r>
                      <a:r>
                        <a:rPr lang="zh-CN" altLang="en-US" sz="900" b="1" i="0" u="none" strike="noStrike" dirty="0">
                          <a:latin typeface="华文楷体"/>
                        </a:rPr>
                        <a:t>月开始，陆续增加一些工人，部分工种也开始了周六施工，使得进度没有进一步延迟</a:t>
                      </a:r>
                      <a:r>
                        <a:rPr lang="en-US" altLang="zh-CN" sz="900" b="1" i="0" u="none" strike="noStrike" dirty="0">
                          <a:latin typeface="华文楷体"/>
                        </a:rPr>
                        <a:t>; d)</a:t>
                      </a:r>
                      <a:r>
                        <a:rPr lang="zh-CN" altLang="en-US" sz="900" b="1" i="0" u="none" strike="noStrike" dirty="0">
                          <a:latin typeface="华文楷体"/>
                        </a:rPr>
                        <a:t>项目于</a:t>
                      </a:r>
                      <a:r>
                        <a:rPr lang="en-US" altLang="zh-CN" sz="900" b="1" i="0" u="none" strike="noStrike" dirty="0">
                          <a:latin typeface="华文楷体"/>
                        </a:rPr>
                        <a:t>2019</a:t>
                      </a:r>
                      <a:r>
                        <a:rPr lang="zh-CN" altLang="en-US" sz="900" b="1" i="0" u="none" strike="noStrike" dirty="0">
                          <a:latin typeface="华文楷体"/>
                        </a:rPr>
                        <a:t>年</a:t>
                      </a:r>
                      <a:r>
                        <a:rPr lang="en-US" altLang="zh-CN" sz="900" b="1" i="0" u="none" strike="noStrike" dirty="0">
                          <a:latin typeface="华文楷体"/>
                        </a:rPr>
                        <a:t>3</a:t>
                      </a:r>
                      <a:r>
                        <a:rPr lang="zh-CN" altLang="en-US" sz="900" b="1" i="0" u="none" strike="noStrike" dirty="0">
                          <a:latin typeface="华文楷体"/>
                        </a:rPr>
                        <a:t>月</a:t>
                      </a:r>
                      <a:r>
                        <a:rPr lang="en-US" altLang="zh-CN" sz="900" b="1" i="0" u="none" strike="noStrike" dirty="0">
                          <a:latin typeface="华文楷体"/>
                        </a:rPr>
                        <a:t>1</a:t>
                      </a:r>
                      <a:r>
                        <a:rPr lang="zh-CN" altLang="en-US" sz="900" b="1" i="0" u="none" strike="noStrike" dirty="0">
                          <a:latin typeface="华文楷体"/>
                        </a:rPr>
                        <a:t>日起已基本完工并交付使用；于</a:t>
                      </a:r>
                      <a:r>
                        <a:rPr lang="en-US" altLang="zh-CN" sz="900" b="1" i="0" u="none" strike="noStrike" dirty="0">
                          <a:latin typeface="华文楷体"/>
                        </a:rPr>
                        <a:t>2019</a:t>
                      </a:r>
                      <a:r>
                        <a:rPr lang="zh-CN" altLang="en-US" sz="900" b="1" i="0" u="none" strike="noStrike" dirty="0">
                          <a:latin typeface="华文楷体"/>
                        </a:rPr>
                        <a:t>年</a:t>
                      </a:r>
                      <a:r>
                        <a:rPr lang="en-US" altLang="zh-CN" sz="900" b="1" i="0" u="none" strike="noStrike" dirty="0">
                          <a:latin typeface="华文楷体"/>
                        </a:rPr>
                        <a:t>4</a:t>
                      </a:r>
                      <a:r>
                        <a:rPr lang="zh-CN" altLang="en-US" sz="900" b="1" i="0" u="none" strike="noStrike" dirty="0">
                          <a:latin typeface="华文楷体"/>
                        </a:rPr>
                        <a:t>月底取得正式入住许可证。</a:t>
                      </a:r>
                      <a:br>
                        <a:rPr lang="zh-CN" altLang="en-US" sz="900" b="1" i="0" u="none" strike="noStrike" dirty="0">
                          <a:latin typeface="华文楷体"/>
                        </a:rPr>
                      </a:br>
                      <a:endParaRPr lang="zh-CN" altLang="en-US" sz="900" b="1" i="0" u="none" strike="noStrike" dirty="0">
                        <a:latin typeface="华文楷体"/>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54381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390489" y="3791165"/>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7" name="页脚占位符 40"/>
          <p:cNvSpPr>
            <a:spLocks noGrp="1"/>
          </p:cNvSpPr>
          <p:nvPr>
            <p:ph type="ftr" sz="quarter" idx="11"/>
          </p:nvPr>
        </p:nvSpPr>
        <p:spPr>
          <a:xfrm>
            <a:off x="2438400" y="9677400"/>
            <a:ext cx="2895600" cy="365125"/>
          </a:xfrm>
        </p:spPr>
        <p:txBody>
          <a:bodyPr/>
          <a:lstStyle/>
          <a:p>
            <a:fld id="{88E3BF5E-6A32-470B-BEF9-30A0BDD743F7}" type="slidenum">
              <a:rPr lang="en-US" smtClean="0">
                <a:latin typeface="华文细黑" pitchFamily="2" charset="-122"/>
                <a:ea typeface="华文细黑" pitchFamily="2" charset="-122"/>
              </a:rPr>
              <a:pPr/>
              <a:t>6</a:t>
            </a:fld>
            <a:endParaRPr lang="en-US" dirty="0">
              <a:latin typeface="华文细黑" pitchFamily="2" charset="-122"/>
              <a:ea typeface="华文细黑" pitchFamily="2" charset="-122"/>
            </a:endParaRPr>
          </a:p>
        </p:txBody>
      </p:sp>
      <p:sp>
        <p:nvSpPr>
          <p:cNvPr id="15"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8" name="Freeform 7"/>
          <p:cNvSpPr/>
          <p:nvPr/>
        </p:nvSpPr>
        <p:spPr>
          <a:xfrm>
            <a:off x="5528603" y="4391225"/>
            <a:ext cx="26543" cy="19050"/>
          </a:xfrm>
          <a:custGeom>
            <a:avLst/>
            <a:gdLst>
              <a:gd name="connsiteX0" fmla="*/ 6350 w 26543"/>
              <a:gd name="connsiteY0" fmla="*/ 12547 h 19050"/>
              <a:gd name="connsiteX1" fmla="*/ 20192 w 26543"/>
              <a:gd name="connsiteY1" fmla="*/ 6350 h 19050"/>
            </a:gdLst>
            <a:ahLst/>
            <a:cxnLst>
              <a:cxn ang="0">
                <a:pos x="connsiteX0" y="connsiteY0"/>
              </a:cxn>
              <a:cxn ang="1">
                <a:pos x="connsiteX1" y="connsiteY1"/>
              </a:cxn>
            </a:cxnLst>
            <a:rect l="l" t="t" r="r" b="b"/>
            <a:pathLst>
              <a:path w="26543" h="19050">
                <a:moveTo>
                  <a:pt x="6350" y="12547"/>
                </a:moveTo>
                <a:lnTo>
                  <a:pt x="20192" y="6350"/>
                </a:lnTo>
              </a:path>
            </a:pathLst>
          </a:custGeom>
          <a:ln w="12700">
            <a:solidFill>
              <a:srgbClr val="2E5A7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600">
              <a:latin typeface="华文细黑" pitchFamily="2" charset="-122"/>
              <a:ea typeface="华文细黑" pitchFamily="2" charset="-122"/>
            </a:endParaRPr>
          </a:p>
        </p:txBody>
      </p:sp>
      <p:sp>
        <p:nvSpPr>
          <p:cNvPr id="12" name="Rectangle 4"/>
          <p:cNvSpPr txBox="1">
            <a:spLocks noChangeArrowheads="1"/>
          </p:cNvSpPr>
          <p:nvPr/>
        </p:nvSpPr>
        <p:spPr bwMode="auto">
          <a:xfrm>
            <a:off x="685800" y="457200"/>
            <a:ext cx="6743272" cy="2971800"/>
          </a:xfrm>
          <a:prstGeom prst="rect">
            <a:avLst/>
          </a:prstGeom>
          <a:noFill/>
          <a:ln w="9525" algn="ctr">
            <a:noFill/>
            <a:miter lim="800000"/>
            <a:headEnd/>
            <a:tailEnd/>
          </a:ln>
        </p:spPr>
        <p:txBody>
          <a:bodyPr lIns="92075" tIns="46038" rIns="92075" bIns="46038"/>
          <a:lstStyle/>
          <a:p>
            <a:pPr marL="460375" lvl="2" algn="just">
              <a:lnSpc>
                <a:spcPct val="150000"/>
              </a:lnSpc>
              <a:spcAft>
                <a:spcPct val="28000"/>
              </a:spcAft>
              <a:tabLst>
                <a:tab pos="5715000" algn="l"/>
              </a:tabLst>
              <a:defRPr/>
            </a:pPr>
            <a:endParaRPr lang="en-US" altLang="zh-CN" sz="1200" b="1" kern="0" dirty="0">
              <a:latin typeface="华文细黑" pitchFamily="2" charset="-122"/>
              <a:ea typeface="华文细黑" pitchFamily="2" charset="-122"/>
            </a:endParaRPr>
          </a:p>
          <a:p>
            <a:pPr marL="0" lvl="2" algn="just">
              <a:lnSpc>
                <a:spcPct val="150000"/>
              </a:lnSpc>
              <a:spcAft>
                <a:spcPct val="28000"/>
              </a:spcAft>
              <a:tabLst>
                <a:tab pos="5715000" algn="l"/>
              </a:tabLst>
              <a:defRPr/>
            </a:pPr>
            <a:r>
              <a:rPr lang="en-US" altLang="zh-CN" sz="1600" b="1" dirty="0">
                <a:latin typeface="华文细黑" pitchFamily="2" charset="-122"/>
                <a:ea typeface="华文细黑" pitchFamily="2" charset="-122"/>
                <a:cs typeface="Times New Roman" pitchFamily="18" charset="0"/>
              </a:rPr>
              <a:t>5</a:t>
            </a:r>
            <a:r>
              <a:rPr lang="zh-CN" altLang="en-US" sz="1600" b="1" dirty="0">
                <a:latin typeface="华文细黑" pitchFamily="2" charset="-122"/>
                <a:ea typeface="华文细黑" pitchFamily="2" charset="-122"/>
                <a:cs typeface="Times New Roman" pitchFamily="18" charset="0"/>
              </a:rPr>
              <a:t>、项目租赁和管理工作 </a:t>
            </a:r>
            <a:endParaRPr lang="en-US" altLang="zh-CN" sz="1600" b="1" dirty="0">
              <a:latin typeface="华文细黑" pitchFamily="2" charset="-122"/>
              <a:ea typeface="华文细黑" pitchFamily="2" charset="-122"/>
              <a:cs typeface="Times New Roman" pitchFamily="18" charset="0"/>
            </a:endParaRPr>
          </a:p>
          <a:p>
            <a:pPr lvl="0" algn="just"/>
            <a:endParaRPr lang="en-US" altLang="zh-CN" sz="1400" dirty="0" smtClean="0">
              <a:latin typeface="华文细黑" pitchFamily="2" charset="-122"/>
              <a:ea typeface="华文细黑" pitchFamily="2" charset="-122"/>
            </a:endParaRPr>
          </a:p>
          <a:p>
            <a:pPr lvl="0" algn="just"/>
            <a:r>
              <a:rPr lang="zh-CN" altLang="en-US" sz="1400" dirty="0" smtClean="0">
                <a:latin typeface="华文细黑" pitchFamily="2" charset="-122"/>
                <a:ea typeface="华文细黑" pitchFamily="2" charset="-122"/>
              </a:rPr>
              <a:t>         项目施工已全部完成并整体交付使用。租赁管理公司</a:t>
            </a:r>
            <a:r>
              <a:rPr lang="en-US" altLang="en-US" sz="1400" dirty="0" smtClean="0">
                <a:latin typeface="华文细黑" pitchFamily="2" charset="-122"/>
                <a:ea typeface="华文细黑" pitchFamily="2" charset="-122"/>
              </a:rPr>
              <a:t>Avenue 5</a:t>
            </a:r>
            <a:r>
              <a:rPr lang="zh-CN" altLang="en-US" sz="1400" dirty="0" smtClean="0">
                <a:latin typeface="华文细黑" pitchFamily="2" charset="-122"/>
                <a:ea typeface="华文细黑" pitchFamily="2" charset="-122"/>
              </a:rPr>
              <a:t>于</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年初正式开展租赁工作并制定租赁的基本目标。从</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2</a:t>
            </a:r>
            <a:r>
              <a:rPr lang="zh-CN" altLang="en-US" sz="1400" dirty="0" smtClean="0">
                <a:latin typeface="华文细黑" pitchFamily="2" charset="-122"/>
                <a:ea typeface="华文细黑" pitchFamily="2" charset="-122"/>
              </a:rPr>
              <a:t>月</a:t>
            </a:r>
            <a:r>
              <a:rPr lang="en-US" altLang="zh-CN" sz="1400" dirty="0" smtClean="0">
                <a:latin typeface="华文细黑" pitchFamily="2" charset="-122"/>
                <a:ea typeface="华文细黑" pitchFamily="2" charset="-122"/>
              </a:rPr>
              <a:t>1</a:t>
            </a:r>
            <a:r>
              <a:rPr lang="zh-CN" altLang="en-US" sz="1400" dirty="0" smtClean="0">
                <a:latin typeface="华文细黑" pitchFamily="2" charset="-122"/>
                <a:ea typeface="华文细黑" pitchFamily="2" charset="-122"/>
              </a:rPr>
              <a:t>日第一批租户入驻项目起，租赁计划在</a:t>
            </a:r>
            <a:r>
              <a:rPr lang="en-US" altLang="zh-CN" sz="1400" dirty="0" smtClean="0">
                <a:latin typeface="华文细黑" pitchFamily="2" charset="-122"/>
                <a:ea typeface="华文细黑" pitchFamily="2" charset="-122"/>
              </a:rPr>
              <a:t>11</a:t>
            </a:r>
            <a:r>
              <a:rPr lang="zh-CN" altLang="en-US" sz="1400" dirty="0" smtClean="0">
                <a:latin typeface="华文细黑" pitchFamily="2" charset="-122"/>
                <a:ea typeface="华文细黑" pitchFamily="2" charset="-122"/>
              </a:rPr>
              <a:t>个月内达到稳定入驻率</a:t>
            </a:r>
            <a:r>
              <a:rPr lang="en-US" altLang="zh-CN" sz="1400" dirty="0" smtClean="0">
                <a:latin typeface="华文细黑" pitchFamily="2" charset="-122"/>
                <a:ea typeface="华文细黑" pitchFamily="2" charset="-122"/>
              </a:rPr>
              <a:t>95%</a:t>
            </a:r>
            <a:r>
              <a:rPr lang="zh-CN" altLang="en-US" sz="1400" dirty="0" smtClean="0">
                <a:latin typeface="华文细黑" pitchFamily="2" charset="-122"/>
                <a:ea typeface="华文细黑" pitchFamily="2" charset="-122"/>
              </a:rPr>
              <a:t>，也就是</a:t>
            </a:r>
            <a:r>
              <a:rPr lang="en-US" altLang="zh-CN" sz="1400" dirty="0" smtClean="0">
                <a:latin typeface="华文细黑" pitchFamily="2" charset="-122"/>
                <a:ea typeface="华文细黑" pitchFamily="2" charset="-122"/>
              </a:rPr>
              <a:t>2020</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1</a:t>
            </a:r>
            <a:r>
              <a:rPr lang="zh-CN" altLang="en-US" sz="1400" dirty="0" smtClean="0">
                <a:latin typeface="华文细黑" pitchFamily="2" charset="-122"/>
                <a:ea typeface="华文细黑" pitchFamily="2" charset="-122"/>
              </a:rPr>
              <a:t>月达到稳定出租。</a:t>
            </a:r>
            <a:endParaRPr lang="en-US" altLang="zh-CN" sz="1400" dirty="0" smtClean="0">
              <a:latin typeface="华文细黑" pitchFamily="2" charset="-122"/>
              <a:ea typeface="华文细黑" pitchFamily="2" charset="-122"/>
            </a:endParaRPr>
          </a:p>
          <a:p>
            <a:pPr lvl="0" algn="just"/>
            <a:endParaRPr lang="en-US" altLang="zh-CN" sz="1400" dirty="0" smtClean="0">
              <a:latin typeface="华文细黑" pitchFamily="2" charset="-122"/>
              <a:ea typeface="华文细黑" pitchFamily="2" charset="-122"/>
            </a:endParaRPr>
          </a:p>
          <a:p>
            <a:pPr lvl="0" algn="just"/>
            <a:r>
              <a:rPr lang="zh-CN" altLang="en-US" sz="1400" dirty="0" smtClean="0">
                <a:latin typeface="华文细黑" pitchFamily="2" charset="-122"/>
                <a:ea typeface="华文细黑" pitchFamily="2" charset="-122"/>
              </a:rPr>
              <a:t>        下表是管理公司制定的租赁计划去化速度与实际出租速度的比较。至</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a:t>
            </a:r>
            <a:r>
              <a:rPr lang="en-US" altLang="zh-CN" sz="1400" dirty="0" smtClean="0">
                <a:latin typeface="华文细黑" pitchFamily="2" charset="-122"/>
                <a:ea typeface="华文细黑" pitchFamily="2" charset="-122"/>
              </a:rPr>
              <a:t>6</a:t>
            </a:r>
            <a:r>
              <a:rPr lang="zh-CN" altLang="en-US" sz="1400" dirty="0" smtClean="0">
                <a:latin typeface="华文细黑" pitchFamily="2" charset="-122"/>
                <a:ea typeface="华文细黑" pitchFamily="2" charset="-122"/>
              </a:rPr>
              <a:t>月底，已经签约了</a:t>
            </a:r>
            <a:r>
              <a:rPr lang="en-US" altLang="zh-CN" sz="1400" dirty="0" smtClean="0">
                <a:latin typeface="华文细黑" pitchFamily="2" charset="-122"/>
                <a:ea typeface="华文细黑" pitchFamily="2" charset="-122"/>
              </a:rPr>
              <a:t>135</a:t>
            </a:r>
            <a:r>
              <a:rPr lang="zh-CN" altLang="en-US" sz="1400" dirty="0" smtClean="0">
                <a:latin typeface="华文细黑" pitchFamily="2" charset="-122"/>
                <a:ea typeface="华文细黑" pitchFamily="2" charset="-122"/>
              </a:rPr>
              <a:t>个客户；</a:t>
            </a:r>
            <a:r>
              <a:rPr lang="en-US" altLang="zh-CN" sz="1400" dirty="0" smtClean="0">
                <a:latin typeface="华文细黑" pitchFamily="2" charset="-122"/>
                <a:ea typeface="华文细黑" pitchFamily="2" charset="-122"/>
              </a:rPr>
              <a:t>101</a:t>
            </a:r>
            <a:r>
              <a:rPr lang="zh-CN" altLang="en-US" sz="1400" dirty="0" smtClean="0">
                <a:latin typeface="华文细黑" pitchFamily="2" charset="-122"/>
                <a:ea typeface="华文细黑" pitchFamily="2" charset="-122"/>
              </a:rPr>
              <a:t>个租客已入住。实际的租赁和入住</a:t>
            </a:r>
            <a:r>
              <a:rPr lang="zh-CN" altLang="en-US" sz="1400" smtClean="0">
                <a:latin typeface="华文细黑" pitchFamily="2" charset="-122"/>
                <a:ea typeface="华文细黑" pitchFamily="2" charset="-122"/>
              </a:rPr>
              <a:t>速度较原</a:t>
            </a:r>
            <a:r>
              <a:rPr lang="zh-CN" altLang="en-US" sz="1400" dirty="0" smtClean="0">
                <a:latin typeface="华文细黑" pitchFamily="2" charset="-122"/>
                <a:ea typeface="华文细黑" pitchFamily="2" charset="-122"/>
              </a:rPr>
              <a:t>计划</a:t>
            </a:r>
            <a:r>
              <a:rPr lang="zh-CN" altLang="en-US" sz="1400" smtClean="0">
                <a:latin typeface="华文细黑" pitchFamily="2" charset="-122"/>
                <a:ea typeface="华文细黑" pitchFamily="2" charset="-122"/>
              </a:rPr>
              <a:t>要快些许；但项目周边今年夏天大量的新增供应量会对租赁去化速度构成较强的挑战。然而，团</a:t>
            </a:r>
            <a:r>
              <a:rPr lang="zh-CN" altLang="en-US" sz="1400" dirty="0" smtClean="0">
                <a:latin typeface="华文细黑" pitchFamily="2" charset="-122"/>
                <a:ea typeface="华文细黑" pitchFamily="2" charset="-122"/>
              </a:rPr>
              <a:t>队</a:t>
            </a:r>
            <a:r>
              <a:rPr lang="zh-CN" altLang="en-US" sz="1400" smtClean="0">
                <a:latin typeface="华文细黑" pitchFamily="2" charset="-122"/>
                <a:ea typeface="华文细黑" pitchFamily="2" charset="-122"/>
              </a:rPr>
              <a:t>认为按照我们制定的计划和策略，项目应该在</a:t>
            </a:r>
            <a:r>
              <a:rPr lang="en-US" altLang="zh-CN" sz="1400" dirty="0" smtClean="0">
                <a:latin typeface="华文细黑" pitchFamily="2" charset="-122"/>
                <a:ea typeface="华文细黑" pitchFamily="2" charset="-122"/>
              </a:rPr>
              <a:t>9</a:t>
            </a:r>
            <a:r>
              <a:rPr lang="zh-CN" altLang="en-US" sz="1400" dirty="0" smtClean="0">
                <a:latin typeface="华文细黑" pitchFamily="2" charset="-122"/>
                <a:ea typeface="华文细黑" pitchFamily="2" charset="-122"/>
              </a:rPr>
              <a:t>月份就可达到出租率稳定，在</a:t>
            </a:r>
            <a:r>
              <a:rPr lang="en-US" altLang="zh-CN" sz="1400" dirty="0" smtClean="0">
                <a:latin typeface="华文细黑" pitchFamily="2" charset="-122"/>
                <a:ea typeface="华文细黑" pitchFamily="2" charset="-122"/>
              </a:rPr>
              <a:t>10</a:t>
            </a:r>
            <a:r>
              <a:rPr lang="zh-CN" altLang="en-US" sz="1400" dirty="0" smtClean="0">
                <a:latin typeface="华文细黑" pitchFamily="2" charset="-122"/>
                <a:ea typeface="华文细黑" pitchFamily="2" charset="-122"/>
              </a:rPr>
              <a:t>月份达到入住的稳定，比原计划提前</a:t>
            </a:r>
            <a:r>
              <a:rPr lang="en-US" altLang="zh-CN" sz="1400" dirty="0" smtClean="0">
                <a:latin typeface="华文细黑" pitchFamily="2" charset="-122"/>
                <a:ea typeface="华文细黑" pitchFamily="2" charset="-122"/>
              </a:rPr>
              <a:t>3</a:t>
            </a:r>
            <a:r>
              <a:rPr lang="zh-CN" altLang="en-US" sz="1400" dirty="0" smtClean="0">
                <a:latin typeface="华文细黑" pitchFamily="2" charset="-122"/>
                <a:ea typeface="华文细黑" pitchFamily="2" charset="-122"/>
              </a:rPr>
              <a:t>个月。</a:t>
            </a:r>
            <a:endParaRPr lang="en-US" altLang="zh-CN" sz="1400" dirty="0" smtClean="0">
              <a:latin typeface="华文细黑" pitchFamily="2" charset="-122"/>
              <a:ea typeface="华文细黑" pitchFamily="2" charset="-122"/>
            </a:endParaRPr>
          </a:p>
          <a:p>
            <a:pPr lvl="0" algn="just"/>
            <a:endParaRPr lang="en-US" altLang="en-US" sz="1400" dirty="0" smtClean="0">
              <a:latin typeface="华文细黑" pitchFamily="2" charset="-122"/>
              <a:ea typeface="华文细黑" pitchFamily="2" charset="-122"/>
            </a:endParaRPr>
          </a:p>
          <a:p>
            <a:pPr lvl="0" algn="just"/>
            <a:endParaRPr lang="en-US" altLang="en-US" sz="1400" dirty="0" smtClean="0">
              <a:latin typeface="华文细黑" pitchFamily="2" charset="-122"/>
              <a:ea typeface="华文细黑" pitchFamily="2" charset="-122"/>
            </a:endParaRPr>
          </a:p>
        </p:txBody>
      </p:sp>
      <p:sp>
        <p:nvSpPr>
          <p:cNvPr id="10" name="Rectangle 4"/>
          <p:cNvSpPr txBox="1">
            <a:spLocks noChangeArrowheads="1"/>
          </p:cNvSpPr>
          <p:nvPr/>
        </p:nvSpPr>
        <p:spPr bwMode="auto">
          <a:xfrm>
            <a:off x="685800" y="6477000"/>
            <a:ext cx="6743272" cy="2895600"/>
          </a:xfrm>
          <a:prstGeom prst="rect">
            <a:avLst/>
          </a:prstGeom>
          <a:noFill/>
          <a:ln w="9525" algn="ctr">
            <a:noFill/>
            <a:miter lim="800000"/>
            <a:headEnd/>
            <a:tailEnd/>
          </a:ln>
        </p:spPr>
        <p:txBody>
          <a:bodyPr lIns="92075" tIns="46038" rIns="92075" bIns="46038"/>
          <a:lstStyle/>
          <a:p>
            <a:pPr marL="0" lvl="2" algn="just">
              <a:lnSpc>
                <a:spcPct val="150000"/>
              </a:lnSpc>
              <a:spcAft>
                <a:spcPct val="28000"/>
              </a:spcAft>
              <a:tabLst>
                <a:tab pos="5715000" algn="l"/>
              </a:tabLst>
              <a:defRPr/>
            </a:pPr>
            <a:endParaRPr lang="en-US" altLang="en-US" sz="1600" b="1" dirty="0">
              <a:latin typeface="华文细黑" pitchFamily="2" charset="-122"/>
              <a:ea typeface="华文细黑" pitchFamily="2" charset="-122"/>
              <a:cs typeface="Times New Roman" pitchFamily="18" charset="0"/>
            </a:endParaRPr>
          </a:p>
          <a:p>
            <a:pPr lvl="0">
              <a:lnSpc>
                <a:spcPct val="150000"/>
              </a:lnSpc>
            </a:pPr>
            <a:endParaRPr lang="en-US" altLang="zh-CN" sz="1100" dirty="0">
              <a:latin typeface="华文细黑" pitchFamily="2" charset="-122"/>
              <a:ea typeface="华文细黑" pitchFamily="2" charset="-122"/>
            </a:endParaRPr>
          </a:p>
          <a:p>
            <a:endParaRPr lang="en-US" altLang="zh-CN" sz="1100" kern="0" dirty="0">
              <a:latin typeface="华文细黑" pitchFamily="2" charset="-122"/>
              <a:ea typeface="华文细黑" pitchFamily="2" charset="-122"/>
            </a:endParaRPr>
          </a:p>
          <a:p>
            <a:pPr marL="917575" lvl="3" indent="-342900">
              <a:lnSpc>
                <a:spcPct val="150000"/>
              </a:lnSpc>
              <a:spcAft>
                <a:spcPct val="28000"/>
              </a:spcAft>
              <a:buFont typeface="+mj-lt"/>
              <a:buAutoNum type="arabicPeriod"/>
              <a:tabLst>
                <a:tab pos="5715000" algn="l"/>
              </a:tabLst>
              <a:defRPr/>
            </a:pPr>
            <a:endParaRPr lang="en-US" altLang="zh-CN" sz="1100" kern="0" dirty="0">
              <a:latin typeface="华文细黑" pitchFamily="2" charset="-122"/>
              <a:ea typeface="华文细黑" pitchFamily="2" charset="-122"/>
            </a:endParaRPr>
          </a:p>
        </p:txBody>
      </p:sp>
      <p:graphicFrame>
        <p:nvGraphicFramePr>
          <p:cNvPr id="13" name="Table 12"/>
          <p:cNvGraphicFramePr>
            <a:graphicFrameLocks noGrp="1"/>
          </p:cNvGraphicFramePr>
          <p:nvPr/>
        </p:nvGraphicFramePr>
        <p:xfrm>
          <a:off x="762000" y="3886200"/>
          <a:ext cx="6172198" cy="3742625"/>
        </p:xfrm>
        <a:graphic>
          <a:graphicData uri="http://schemas.openxmlformats.org/drawingml/2006/table">
            <a:tbl>
              <a:tblPr/>
              <a:tblGrid>
                <a:gridCol w="940459"/>
                <a:gridCol w="940459"/>
                <a:gridCol w="271688"/>
                <a:gridCol w="271688"/>
                <a:gridCol w="271688"/>
                <a:gridCol w="271688"/>
                <a:gridCol w="271688"/>
                <a:gridCol w="341352"/>
                <a:gridCol w="341352"/>
                <a:gridCol w="341352"/>
                <a:gridCol w="271688"/>
                <a:gridCol w="271688"/>
                <a:gridCol w="341352"/>
                <a:gridCol w="341352"/>
                <a:gridCol w="341352"/>
                <a:gridCol w="341352"/>
              </a:tblGrid>
              <a:tr h="341948">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gridSpan="6">
                  <a:txBody>
                    <a:bodyPr/>
                    <a:lstStyle/>
                    <a:p>
                      <a:pPr algn="l" fontAlgn="ctr"/>
                      <a:r>
                        <a:rPr lang="en-US" sz="1000" b="1" i="0" u="none" strike="noStrike" dirty="0">
                          <a:solidFill>
                            <a:srgbClr val="000000"/>
                          </a:solidFill>
                          <a:latin typeface="Calibri"/>
                        </a:rPr>
                        <a:t>Alexan Marymoor - Absorption Comparison </a:t>
                      </a:r>
                      <a:r>
                        <a:rPr lang="zh-CN" altLang="en-US" sz="1000" b="1" i="0" u="none" strike="noStrike" dirty="0">
                          <a:solidFill>
                            <a:srgbClr val="000000"/>
                          </a:solidFill>
                          <a:latin typeface="Calibri"/>
                        </a:rPr>
                        <a:t>租赁去化比较</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latin typeface="Calibri"/>
                        </a:rPr>
                        <a:t>222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dirty="0">
                          <a:solidFill>
                            <a:srgbClr val="000000"/>
                          </a:solidFill>
                          <a:latin typeface="Calibri"/>
                        </a:rPr>
                        <a:t>Total Units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69003">
                <a:tc rowSpan="6">
                  <a:txBody>
                    <a:bodyPr/>
                    <a:lstStyle/>
                    <a:p>
                      <a:pPr algn="ctr" fontAlgn="ctr"/>
                      <a:r>
                        <a:rPr lang="en-US" sz="1000" b="1" i="0" u="none" strike="noStrike">
                          <a:solidFill>
                            <a:srgbClr val="000000"/>
                          </a:solidFill>
                          <a:latin typeface="Calibri"/>
                        </a:rPr>
                        <a:t>Planned </a:t>
                      </a:r>
                      <a:r>
                        <a:rPr lang="zh-CN" altLang="en-US" sz="1000" b="1" i="0" u="none" strike="noStrike">
                          <a:solidFill>
                            <a:srgbClr val="000000"/>
                          </a:solidFill>
                          <a:latin typeface="Calibri"/>
                        </a:rPr>
                        <a:t>计划</a:t>
                      </a: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solidFill>
                      <a:srgbClr val="FFE799"/>
                    </a:solidFill>
                  </a:tcPr>
                </a:tc>
                <a:tc>
                  <a:txBody>
                    <a:bodyPr/>
                    <a:lstStyle/>
                    <a:p>
                      <a:pPr algn="l" fontAlgn="ctr"/>
                      <a:r>
                        <a:rPr lang="en-US" sz="800" b="0" i="0" u="none" strike="noStrike">
                          <a:solidFill>
                            <a:srgbClr val="000000"/>
                          </a:solidFill>
                          <a:latin typeface="Times New Roman"/>
                        </a:rPr>
                        <a:t>Calendar Month （</a:t>
                      </a:r>
                      <a:r>
                        <a:rPr lang="zh-CN" altLang="en-US" sz="800" b="0" i="0" u="none" strike="noStrike">
                          <a:solidFill>
                            <a:srgbClr val="000000"/>
                          </a:solidFill>
                          <a:latin typeface="Times New Roman"/>
                        </a:rPr>
                        <a:t>月份）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Jan-19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Feb-19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Mar-19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Apr-19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May-19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Jun-19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Jul-19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Aug-19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Sep-19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Oct-19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dirty="0">
                          <a:solidFill>
                            <a:srgbClr val="000000"/>
                          </a:solidFill>
                          <a:latin typeface="Times New Roman"/>
                        </a:rPr>
                        <a:t>Nov-19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dirty="0">
                          <a:solidFill>
                            <a:srgbClr val="000000"/>
                          </a:solidFill>
                          <a:latin typeface="Times New Roman"/>
                        </a:rPr>
                        <a:t>Dec-19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Jan-20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b"/>
                      <a:r>
                        <a:rPr lang="en-US" sz="800" b="1" i="1" u="none" strike="noStrike">
                          <a:solidFill>
                            <a:srgbClr val="000000"/>
                          </a:solidFill>
                          <a:latin typeface="Times New Roman"/>
                        </a:rPr>
                        <a:t>Feb-20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r>
              <a:tr h="244248">
                <a:tc vMerge="1">
                  <a:txBody>
                    <a:bodyPr/>
                    <a:lstStyle/>
                    <a:p>
                      <a:endParaRPr lang="en-US"/>
                    </a:p>
                  </a:txBody>
                  <a:tcPr/>
                </a:tc>
                <a:tc>
                  <a:txBody>
                    <a:bodyPr/>
                    <a:lstStyle/>
                    <a:p>
                      <a:pPr algn="l" fontAlgn="ctr"/>
                      <a:r>
                        <a:rPr lang="en-US" sz="800" b="0" i="0" u="none" strike="noStrike">
                          <a:solidFill>
                            <a:srgbClr val="000000"/>
                          </a:solidFill>
                          <a:latin typeface="Times New Roman"/>
                        </a:rPr>
                        <a:t>UNITS Leased （</a:t>
                      </a:r>
                      <a:r>
                        <a:rPr lang="zh-CN" altLang="en-US" sz="800" b="0" i="0" u="none" strike="noStrike">
                          <a:solidFill>
                            <a:srgbClr val="000000"/>
                          </a:solidFill>
                          <a:latin typeface="Times New Roman"/>
                        </a:rPr>
                        <a:t>签约套数）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dirty="0">
                          <a:solidFill>
                            <a:srgbClr val="000000"/>
                          </a:solidFill>
                          <a:latin typeface="Times New Roman"/>
                        </a:rPr>
                        <a:t>             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dirty="0">
                          <a:solidFill>
                            <a:srgbClr val="000000"/>
                          </a:solidFill>
                          <a:latin typeface="Times New Roman"/>
                        </a:rPr>
                        <a:t>               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r>
              <a:tr h="297212">
                <a:tc vMerge="1">
                  <a:txBody>
                    <a:bodyPr/>
                    <a:lstStyle/>
                    <a:p>
                      <a:endParaRPr lang="en-US"/>
                    </a:p>
                  </a:txBody>
                  <a:tcPr/>
                </a:tc>
                <a:tc>
                  <a:txBody>
                    <a:bodyPr/>
                    <a:lstStyle/>
                    <a:p>
                      <a:pPr algn="l" fontAlgn="ctr"/>
                      <a:r>
                        <a:rPr lang="en-US" sz="800" b="1" i="0" u="none" strike="noStrike">
                          <a:solidFill>
                            <a:srgbClr val="FF0000"/>
                          </a:solidFill>
                          <a:latin typeface="Times New Roman"/>
                        </a:rPr>
                        <a:t>Cumulative Units Leased （</a:t>
                      </a:r>
                      <a:r>
                        <a:rPr lang="zh-CN" altLang="en-US" sz="800" b="1" i="0" u="none" strike="noStrike">
                          <a:solidFill>
                            <a:srgbClr val="FF0000"/>
                          </a:solidFill>
                          <a:latin typeface="Times New Roman"/>
                        </a:rPr>
                        <a:t>总签约套数）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131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160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180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198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dirty="0">
                          <a:solidFill>
                            <a:srgbClr val="FF0000"/>
                          </a:solidFill>
                          <a:latin typeface="Times New Roman"/>
                        </a:rPr>
                        <a:t>          213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dirty="0">
                          <a:solidFill>
                            <a:srgbClr val="FF0000"/>
                          </a:solidFill>
                          <a:latin typeface="Times New Roman"/>
                        </a:rPr>
                        <a:t>          217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r>
              <a:tr h="244248">
                <a:tc vMerge="1">
                  <a:txBody>
                    <a:bodyPr/>
                    <a:lstStyle/>
                    <a:p>
                      <a:endParaRPr lang="en-US"/>
                    </a:p>
                  </a:txBody>
                  <a:tcPr/>
                </a:tc>
                <a:tc>
                  <a:txBody>
                    <a:bodyPr/>
                    <a:lstStyle/>
                    <a:p>
                      <a:pPr algn="l" fontAlgn="ctr"/>
                      <a:r>
                        <a:rPr lang="en-US" sz="800" b="0" i="0" u="none" strike="noStrike">
                          <a:solidFill>
                            <a:srgbClr val="000000"/>
                          </a:solidFill>
                          <a:latin typeface="Times New Roman"/>
                        </a:rPr>
                        <a:t>Move-ins （</a:t>
                      </a:r>
                      <a:r>
                        <a:rPr lang="zh-CN" altLang="en-US" sz="800" b="0" i="0" u="none" strike="noStrike">
                          <a:solidFill>
                            <a:srgbClr val="000000"/>
                          </a:solidFill>
                          <a:latin typeface="Times New Roman"/>
                        </a:rPr>
                        <a:t>入住套数）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dirty="0">
                          <a:solidFill>
                            <a:srgbClr val="000000"/>
                          </a:solidFill>
                          <a:latin typeface="Times New Roman"/>
                        </a:rPr>
                        <a:t>               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r>
              <a:tr h="314694">
                <a:tc vMerge="1">
                  <a:txBody>
                    <a:bodyPr/>
                    <a:lstStyle/>
                    <a:p>
                      <a:endParaRPr lang="en-US"/>
                    </a:p>
                  </a:txBody>
                  <a:tcPr/>
                </a:tc>
                <a:tc>
                  <a:txBody>
                    <a:bodyPr/>
                    <a:lstStyle/>
                    <a:p>
                      <a:pPr algn="l" fontAlgn="ctr"/>
                      <a:r>
                        <a:rPr lang="en-US" sz="800" b="1" i="0" u="none" strike="noStrike">
                          <a:solidFill>
                            <a:srgbClr val="FF0000"/>
                          </a:solidFill>
                          <a:latin typeface="Times New Roman"/>
                        </a:rPr>
                        <a:t>Cumulative Units Occupied （</a:t>
                      </a:r>
                      <a:r>
                        <a:rPr lang="zh-CN" altLang="en-US" sz="800" b="1" i="0" u="none" strike="noStrike">
                          <a:solidFill>
                            <a:srgbClr val="FF0000"/>
                          </a:solidFill>
                          <a:latin typeface="Times New Roman"/>
                        </a:rPr>
                        <a:t>总入住套数）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121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153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174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190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205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a:solidFill>
                            <a:srgbClr val="FF0000"/>
                          </a:solidFill>
                          <a:latin typeface="Times New Roman"/>
                        </a:rPr>
                        <a:t>          212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1" i="0" u="none" strike="noStrike" dirty="0">
                          <a:solidFill>
                            <a:srgbClr val="FF0000"/>
                          </a:solidFill>
                          <a:latin typeface="Times New Roman"/>
                        </a:rPr>
                        <a:t>          214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r>
              <a:tr h="169003">
                <a:tc vMerge="1">
                  <a:txBody>
                    <a:bodyPr/>
                    <a:lstStyle/>
                    <a:p>
                      <a:endParaRPr lang="en-US"/>
                    </a:p>
                  </a:txBody>
                  <a:tcPr/>
                </a:tc>
                <a:tc>
                  <a:txBody>
                    <a:bodyPr/>
                    <a:lstStyle/>
                    <a:p>
                      <a:pPr algn="l" fontAlgn="ctr"/>
                      <a:r>
                        <a:rPr lang="en-US" sz="800" b="0" i="0" u="none" strike="noStrike">
                          <a:solidFill>
                            <a:srgbClr val="000000"/>
                          </a:solidFill>
                          <a:latin typeface="Times New Roman"/>
                        </a:rPr>
                        <a:t>Occupancy % （</a:t>
                      </a:r>
                      <a:r>
                        <a:rPr lang="zh-CN" altLang="en-US" sz="800" b="0" i="0" u="none" strike="noStrike">
                          <a:solidFill>
                            <a:srgbClr val="000000"/>
                          </a:solidFill>
                          <a:latin typeface="Times New Roman"/>
                        </a:rPr>
                        <a:t>入住率）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a:solidFill>
                            <a:srgbClr val="000000"/>
                          </a:solidFill>
                          <a:latin typeface="Times New Roman"/>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c>
                  <a:txBody>
                    <a:bodyPr/>
                    <a:lstStyle/>
                    <a:p>
                      <a:pPr algn="ctr" fontAlgn="ctr"/>
                      <a:r>
                        <a:rPr lang="en-US" sz="800" b="0" i="0" u="none" strike="noStrike" dirty="0">
                          <a:solidFill>
                            <a:srgbClr val="000000"/>
                          </a:solidFill>
                          <a:latin typeface="Times New Roman"/>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99"/>
                    </a:solidFill>
                  </a:tcPr>
                </a:tc>
              </a:tr>
              <a:tr h="128210">
                <a:tc>
                  <a:txBody>
                    <a:bodyPr/>
                    <a:lstStyle/>
                    <a:p>
                      <a:pPr algn="l" fontAlgn="b"/>
                      <a:endParaRPr lang="en-US"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003">
                <a:tc rowSpan="6">
                  <a:txBody>
                    <a:bodyPr/>
                    <a:lstStyle/>
                    <a:p>
                      <a:pPr algn="ctr" fontAlgn="ctr"/>
                      <a:r>
                        <a:rPr lang="en-US" sz="1000" b="1" i="0" u="none" strike="noStrike">
                          <a:solidFill>
                            <a:srgbClr val="000000"/>
                          </a:solidFill>
                          <a:latin typeface="Calibri"/>
                        </a:rPr>
                        <a:t>Actual </a:t>
                      </a:r>
                      <a:r>
                        <a:rPr lang="zh-CN" altLang="en-US" sz="1000" b="1" i="0" u="none" strike="noStrike">
                          <a:solidFill>
                            <a:srgbClr val="000000"/>
                          </a:solidFill>
                          <a:latin typeface="Calibri"/>
                        </a:rPr>
                        <a:t>实际</a:t>
                      </a:r>
                    </a:p>
                  </a:txBody>
                  <a:tcPr marL="0" marR="0" marT="0" marB="0" vert="vert270" anchor="ctr">
                    <a:lnL>
                      <a:noFill/>
                    </a:lnL>
                    <a:lnR w="6350" cap="flat" cmpd="sng" algn="ctr">
                      <a:solidFill>
                        <a:srgbClr val="000000"/>
                      </a:solidFill>
                      <a:prstDash val="solid"/>
                      <a:round/>
                      <a:headEnd type="none" w="med" len="med"/>
                      <a:tailEnd type="none" w="med" len="med"/>
                    </a:lnR>
                    <a:lnT>
                      <a:noFill/>
                    </a:lnT>
                    <a:lnB>
                      <a:noFill/>
                    </a:lnB>
                    <a:solidFill>
                      <a:srgbClr val="9CC3E6"/>
                    </a:solidFill>
                  </a:tcPr>
                </a:tc>
                <a:tc>
                  <a:txBody>
                    <a:bodyPr/>
                    <a:lstStyle/>
                    <a:p>
                      <a:pPr algn="l" fontAlgn="ctr"/>
                      <a:r>
                        <a:rPr lang="en-US" sz="800" b="0" i="0" u="none" strike="noStrike">
                          <a:solidFill>
                            <a:srgbClr val="000000"/>
                          </a:solidFill>
                          <a:latin typeface="Times New Roman"/>
                        </a:rPr>
                        <a:t>Calendar Month （</a:t>
                      </a:r>
                      <a:r>
                        <a:rPr lang="zh-CN" altLang="en-US" sz="800" b="0" i="0" u="none" strike="noStrike">
                          <a:solidFill>
                            <a:srgbClr val="000000"/>
                          </a:solidFill>
                          <a:latin typeface="Times New Roman"/>
                        </a:rPr>
                        <a:t>月份）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Jan-19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Feb-19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Mar-19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Apr-19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May-19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Jun-19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Jul-19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Aug-19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Sep-19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Oct-19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Nov-19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Dec-19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a:solidFill>
                            <a:srgbClr val="000000"/>
                          </a:solidFill>
                          <a:latin typeface="Times New Roman"/>
                        </a:rPr>
                        <a:t>Jan-20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b"/>
                      <a:r>
                        <a:rPr lang="en-US" sz="800" b="1" i="1" u="none" strike="noStrike" dirty="0">
                          <a:solidFill>
                            <a:srgbClr val="000000"/>
                          </a:solidFill>
                          <a:latin typeface="Times New Roman"/>
                        </a:rPr>
                        <a:t>Feb-20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r>
              <a:tr h="244248">
                <a:tc vMerge="1">
                  <a:txBody>
                    <a:bodyPr/>
                    <a:lstStyle/>
                    <a:p>
                      <a:endParaRPr lang="en-US"/>
                    </a:p>
                  </a:txBody>
                  <a:tcPr/>
                </a:tc>
                <a:tc>
                  <a:txBody>
                    <a:bodyPr/>
                    <a:lstStyle/>
                    <a:p>
                      <a:pPr algn="l" fontAlgn="ctr"/>
                      <a:r>
                        <a:rPr lang="en-US" sz="800" b="0" i="0" u="none" strike="noStrike">
                          <a:solidFill>
                            <a:srgbClr val="000000"/>
                          </a:solidFill>
                          <a:latin typeface="Times New Roman"/>
                        </a:rPr>
                        <a:t>UNITS Leased （</a:t>
                      </a:r>
                      <a:r>
                        <a:rPr lang="zh-CN" altLang="en-US" sz="800" b="0" i="0" u="none" strike="noStrike">
                          <a:solidFill>
                            <a:srgbClr val="000000"/>
                          </a:solidFill>
                          <a:latin typeface="Times New Roman"/>
                        </a:rPr>
                        <a:t>签约套数）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32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r>
              <a:tr h="291383">
                <a:tc vMerge="1">
                  <a:txBody>
                    <a:bodyPr/>
                    <a:lstStyle/>
                    <a:p>
                      <a:endParaRPr lang="en-US"/>
                    </a:p>
                  </a:txBody>
                  <a:tcPr/>
                </a:tc>
                <a:tc>
                  <a:txBody>
                    <a:bodyPr/>
                    <a:lstStyle/>
                    <a:p>
                      <a:pPr algn="l" fontAlgn="ctr"/>
                      <a:r>
                        <a:rPr lang="en-US" sz="800" b="1" i="0" u="none" strike="noStrike">
                          <a:solidFill>
                            <a:srgbClr val="FF0000"/>
                          </a:solidFill>
                          <a:latin typeface="Times New Roman"/>
                        </a:rPr>
                        <a:t>Cumulative Units Leased （</a:t>
                      </a:r>
                      <a:r>
                        <a:rPr lang="zh-CN" altLang="en-US" sz="800" b="1" i="0" u="none" strike="noStrike">
                          <a:solidFill>
                            <a:srgbClr val="FF0000"/>
                          </a:solidFill>
                          <a:latin typeface="Times New Roman"/>
                        </a:rPr>
                        <a:t>总签约套数）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103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135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dirty="0">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r>
              <a:tr h="244248">
                <a:tc vMerge="1">
                  <a:txBody>
                    <a:bodyPr/>
                    <a:lstStyle/>
                    <a:p>
                      <a:endParaRPr lang="en-US"/>
                    </a:p>
                  </a:txBody>
                  <a:tcPr/>
                </a:tc>
                <a:tc>
                  <a:txBody>
                    <a:bodyPr/>
                    <a:lstStyle/>
                    <a:p>
                      <a:pPr algn="l" fontAlgn="ctr"/>
                      <a:r>
                        <a:rPr lang="en-US" sz="800" b="0" i="0" u="none" strike="noStrike">
                          <a:solidFill>
                            <a:srgbClr val="000000"/>
                          </a:solidFill>
                          <a:latin typeface="Times New Roman"/>
                        </a:rPr>
                        <a:t>Move-ins （</a:t>
                      </a:r>
                      <a:r>
                        <a:rPr lang="zh-CN" altLang="en-US" sz="800" b="0" i="0" u="none" strike="noStrike">
                          <a:solidFill>
                            <a:srgbClr val="000000"/>
                          </a:solidFill>
                          <a:latin typeface="Times New Roman"/>
                        </a:rPr>
                        <a:t>入住套数）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r>
              <a:tr h="326350">
                <a:tc vMerge="1">
                  <a:txBody>
                    <a:bodyPr/>
                    <a:lstStyle/>
                    <a:p>
                      <a:endParaRPr lang="en-US"/>
                    </a:p>
                  </a:txBody>
                  <a:tcPr/>
                </a:tc>
                <a:tc>
                  <a:txBody>
                    <a:bodyPr/>
                    <a:lstStyle/>
                    <a:p>
                      <a:pPr algn="l" fontAlgn="ctr"/>
                      <a:r>
                        <a:rPr lang="en-US" sz="800" b="1" i="0" u="none" strike="noStrike">
                          <a:solidFill>
                            <a:srgbClr val="FF0000"/>
                          </a:solidFill>
                          <a:latin typeface="Times New Roman"/>
                        </a:rPr>
                        <a:t>Cumulative Units Occupied （</a:t>
                      </a:r>
                      <a:r>
                        <a:rPr lang="zh-CN" altLang="en-US" sz="800" b="1" i="0" u="none" strike="noStrike">
                          <a:solidFill>
                            <a:srgbClr val="FF0000"/>
                          </a:solidFill>
                          <a:latin typeface="Times New Roman"/>
                        </a:rPr>
                        <a:t>总入住套数）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1" i="0" u="none" strike="noStrike" dirty="0">
                          <a:solidFill>
                            <a:srgbClr val="FF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r>
              <a:tr h="169003">
                <a:tc vMerge="1">
                  <a:txBody>
                    <a:bodyPr/>
                    <a:lstStyle/>
                    <a:p>
                      <a:endParaRPr lang="en-US"/>
                    </a:p>
                  </a:txBody>
                  <a:tcPr/>
                </a:tc>
                <a:tc>
                  <a:txBody>
                    <a:bodyPr/>
                    <a:lstStyle/>
                    <a:p>
                      <a:pPr algn="l" fontAlgn="ctr"/>
                      <a:r>
                        <a:rPr lang="en-US" sz="800" b="0" i="0" u="none" strike="noStrike">
                          <a:solidFill>
                            <a:srgbClr val="000000"/>
                          </a:solidFill>
                          <a:latin typeface="Times New Roman"/>
                        </a:rPr>
                        <a:t>Occupancy % （</a:t>
                      </a:r>
                      <a:r>
                        <a:rPr lang="zh-CN" altLang="en-US" sz="800" b="0" i="0" u="none" strike="noStrike">
                          <a:solidFill>
                            <a:srgbClr val="000000"/>
                          </a:solidFill>
                          <a:latin typeface="Times New Roman"/>
                        </a:rPr>
                        <a:t>入住率）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c>
                  <a:txBody>
                    <a:bodyPr/>
                    <a:lstStyle/>
                    <a:p>
                      <a:pPr algn="ctr" fontAlgn="ctr"/>
                      <a:r>
                        <a:rPr lang="en-US" sz="800" b="0"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3E6"/>
                    </a:solidFill>
                  </a:tcPr>
                </a:tc>
              </a:tr>
            </a:tbl>
          </a:graphicData>
        </a:graphic>
      </p:graphicFrame>
    </p:spTree>
    <p:extLst>
      <p:ext uri="{BB962C8B-B14F-4D97-AF65-F5344CB8AC3E}">
        <p14:creationId xmlns:p14="http://schemas.microsoft.com/office/powerpoint/2010/main" val="543818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8" name="页脚占位符 40"/>
          <p:cNvSpPr>
            <a:spLocks noGrp="1"/>
          </p:cNvSpPr>
          <p:nvPr>
            <p:ph type="ftr" sz="quarter" idx="11"/>
          </p:nvPr>
        </p:nvSpPr>
        <p:spPr>
          <a:xfrm>
            <a:off x="2438400" y="9677400"/>
            <a:ext cx="2895600" cy="365125"/>
          </a:xfrm>
        </p:spPr>
        <p:txBody>
          <a:bodyPr/>
          <a:lstStyle/>
          <a:p>
            <a:fld id="{5EF8D87A-5F29-4747-9A2E-4A1162ABD01E}" type="slidenum">
              <a:rPr lang="en-US" smtClean="0">
                <a:latin typeface="华文细黑" pitchFamily="2" charset="-122"/>
                <a:ea typeface="华文细黑" pitchFamily="2" charset="-122"/>
              </a:rPr>
              <a:pPr/>
              <a:t>7</a:t>
            </a:fld>
            <a:endParaRPr lang="en-US" dirty="0">
              <a:latin typeface="华文细黑" pitchFamily="2" charset="-122"/>
              <a:ea typeface="华文细黑" pitchFamily="2" charset="-122"/>
            </a:endParaRPr>
          </a:p>
        </p:txBody>
      </p:sp>
      <p:sp>
        <p:nvSpPr>
          <p:cNvPr id="1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3" name="TextBox 12"/>
          <p:cNvSpPr txBox="1"/>
          <p:nvPr/>
        </p:nvSpPr>
        <p:spPr>
          <a:xfrm>
            <a:off x="5542384" y="9349680"/>
            <a:ext cx="4114800" cy="253916"/>
          </a:xfrm>
          <a:prstGeom prst="rect">
            <a:avLst/>
          </a:prstGeom>
          <a:noFill/>
        </p:spPr>
        <p:txBody>
          <a:bodyPr wrap="square" rtlCol="0">
            <a:spAutoFit/>
          </a:bodyPr>
          <a:lstStyle/>
          <a:p>
            <a:r>
              <a:rPr lang="zh-CN" altLang="en-US" sz="1000" dirty="0">
                <a:solidFill>
                  <a:prstClr val="black"/>
                </a:solidFill>
                <a:latin typeface="华文细黑" pitchFamily="2" charset="-122"/>
                <a:ea typeface="华文细黑" pitchFamily="2" charset="-122"/>
              </a:rPr>
              <a:t>数据来源：</a:t>
            </a:r>
            <a:r>
              <a:rPr lang="en-US" altLang="zh-CN" sz="1000" dirty="0">
                <a:solidFill>
                  <a:prstClr val="black"/>
                </a:solidFill>
                <a:latin typeface="华文细黑" pitchFamily="2" charset="-122"/>
                <a:ea typeface="华文细黑" pitchFamily="2" charset="-122"/>
              </a:rPr>
              <a:t>Witten Advisors</a:t>
            </a:r>
            <a:endParaRPr lang="zh-CN" altLang="en-US" sz="1000" dirty="0">
              <a:solidFill>
                <a:prstClr val="black"/>
              </a:solidFill>
              <a:latin typeface="华文细黑" pitchFamily="2" charset="-122"/>
              <a:ea typeface="华文细黑" pitchFamily="2" charset="-122"/>
            </a:endParaRPr>
          </a:p>
        </p:txBody>
      </p:sp>
      <p:sp>
        <p:nvSpPr>
          <p:cNvPr id="78" name="矩形 77"/>
          <p:cNvSpPr/>
          <p:nvPr/>
        </p:nvSpPr>
        <p:spPr>
          <a:xfrm>
            <a:off x="3822576" y="1023164"/>
            <a:ext cx="3568824" cy="7663636"/>
          </a:xfrm>
          <a:prstGeom prst="rect">
            <a:avLst/>
          </a:prstGeom>
        </p:spPr>
        <p:txBody>
          <a:bodyPr wrap="square">
            <a:spAutoFit/>
          </a:bodyPr>
          <a:lstStyle/>
          <a:p>
            <a:pPr algn="just">
              <a:lnSpc>
                <a:spcPct val="150000"/>
              </a:lnSpc>
              <a:spcAft>
                <a:spcPts val="1200"/>
              </a:spcAft>
            </a:pPr>
            <a:r>
              <a:rPr lang="zh-CN" altLang="en-US" sz="1400" b="1" dirty="0">
                <a:latin typeface="华文细黑" pitchFamily="2" charset="-122"/>
                <a:ea typeface="华文细黑" pitchFamily="2" charset="-122"/>
              </a:rPr>
              <a:t>西雅图公寓</a:t>
            </a:r>
            <a:r>
              <a:rPr lang="zh-CN" altLang="en-US" sz="1400" b="1" dirty="0" smtClean="0">
                <a:latin typeface="华文细黑" pitchFamily="2" charset="-122"/>
                <a:ea typeface="华文细黑" pitchFamily="2" charset="-122"/>
              </a:rPr>
              <a:t>市场租户呈下降趋势：</a:t>
            </a:r>
            <a:r>
              <a:rPr lang="en-US" altLang="zh-CN" sz="1400" dirty="0" smtClean="0">
                <a:latin typeface="华文细黑" pitchFamily="2" charset="-122"/>
                <a:ea typeface="华文细黑" pitchFamily="2" charset="-122"/>
              </a:rPr>
              <a:t>2019</a:t>
            </a:r>
            <a:r>
              <a:rPr lang="zh-CN" altLang="en-US" sz="1400" dirty="0" smtClean="0">
                <a:latin typeface="华文细黑" pitchFamily="2" charset="-122"/>
                <a:ea typeface="华文细黑" pitchFamily="2" charset="-122"/>
              </a:rPr>
              <a:t>年第二季度，</a:t>
            </a:r>
            <a:r>
              <a:rPr lang="zh-CN" altLang="en-US" sz="1400" dirty="0">
                <a:latin typeface="华文细黑" pitchFamily="2" charset="-122"/>
                <a:ea typeface="华文细黑" pitchFamily="2" charset="-122"/>
              </a:rPr>
              <a:t>西雅图公寓</a:t>
            </a:r>
            <a:r>
              <a:rPr lang="zh-CN" altLang="en-US" sz="1400" dirty="0" smtClean="0">
                <a:latin typeface="华文细黑" pitchFamily="2" charset="-122"/>
                <a:ea typeface="华文细黑" pitchFamily="2" charset="-122"/>
              </a:rPr>
              <a:t>市场新入驻租户新增</a:t>
            </a:r>
            <a:r>
              <a:rPr lang="en-US" altLang="zh-CN" sz="1400" dirty="0" smtClean="0">
                <a:latin typeface="华文细黑" pitchFamily="2" charset="-122"/>
                <a:ea typeface="华文细黑" pitchFamily="2" charset="-122"/>
              </a:rPr>
              <a:t>2,200</a:t>
            </a:r>
            <a:r>
              <a:rPr lang="zh-CN" altLang="en-US" sz="1400" dirty="0" smtClean="0">
                <a:latin typeface="华文细黑" pitchFamily="2" charset="-122"/>
                <a:ea typeface="华文细黑" pitchFamily="2" charset="-122"/>
              </a:rPr>
              <a:t>余名略低于第一季度的</a:t>
            </a:r>
            <a:r>
              <a:rPr lang="en-US" altLang="zh-CN" sz="1400" dirty="0" smtClean="0">
                <a:latin typeface="华文细黑" pitchFamily="2" charset="-122"/>
                <a:ea typeface="华文细黑" pitchFamily="2" charset="-122"/>
              </a:rPr>
              <a:t>2,400</a:t>
            </a:r>
            <a:r>
              <a:rPr lang="zh-CN" altLang="en-US" sz="1400" dirty="0" smtClean="0">
                <a:latin typeface="华文细黑" pitchFamily="2" charset="-122"/>
                <a:ea typeface="华文细黑" pitchFamily="2" charset="-122"/>
              </a:rPr>
              <a:t>名，</a:t>
            </a:r>
            <a:r>
              <a:rPr lang="zh-CN" altLang="en-US" sz="1400" dirty="0">
                <a:latin typeface="华文细黑" pitchFamily="2" charset="-122"/>
                <a:ea typeface="华文细黑" pitchFamily="2" charset="-122"/>
              </a:rPr>
              <a:t>在</a:t>
            </a:r>
            <a:r>
              <a:rPr lang="zh-CN" altLang="en-US" sz="1400" dirty="0" smtClean="0">
                <a:latin typeface="华文细黑" pitchFamily="2" charset="-122"/>
                <a:ea typeface="华文细黑" pitchFamily="2" charset="-122"/>
              </a:rPr>
              <a:t>不考虑季节性因素的情况下，较</a:t>
            </a:r>
            <a:r>
              <a:rPr lang="en-US" altLang="zh-CN" sz="1400" dirty="0" smtClean="0">
                <a:latin typeface="华文细黑" pitchFamily="2" charset="-122"/>
                <a:ea typeface="华文细黑" pitchFamily="2" charset="-122"/>
              </a:rPr>
              <a:t>2018</a:t>
            </a:r>
            <a:r>
              <a:rPr lang="zh-CN" altLang="en-US" sz="1400" dirty="0">
                <a:latin typeface="华文细黑" pitchFamily="2" charset="-122"/>
                <a:ea typeface="华文细黑" pitchFamily="2" charset="-122"/>
              </a:rPr>
              <a:t>年</a:t>
            </a:r>
            <a:r>
              <a:rPr lang="zh-CN" altLang="en-US" sz="1400" dirty="0" smtClean="0">
                <a:latin typeface="华文细黑" pitchFamily="2" charset="-122"/>
                <a:ea typeface="华文细黑" pitchFamily="2" charset="-122"/>
              </a:rPr>
              <a:t>第四季度的</a:t>
            </a:r>
            <a:r>
              <a:rPr lang="en-US" altLang="zh-CN" sz="1400" dirty="0" smtClean="0">
                <a:latin typeface="华文细黑" pitchFamily="2" charset="-122"/>
                <a:ea typeface="华文细黑" pitchFamily="2" charset="-122"/>
              </a:rPr>
              <a:t>3,200</a:t>
            </a:r>
            <a:r>
              <a:rPr lang="zh-CN" altLang="en-US" sz="1400" dirty="0" smtClean="0">
                <a:latin typeface="华文细黑" pitchFamily="2" charset="-122"/>
                <a:ea typeface="华文细黑" pitchFamily="2" charset="-122"/>
              </a:rPr>
              <a:t>和第三季的</a:t>
            </a:r>
            <a:r>
              <a:rPr lang="en-US" altLang="zh-CN" sz="1400" dirty="0" smtClean="0">
                <a:latin typeface="华文细黑" pitchFamily="2" charset="-122"/>
                <a:ea typeface="华文细黑" pitchFamily="2" charset="-122"/>
              </a:rPr>
              <a:t>5,400</a:t>
            </a:r>
            <a:r>
              <a:rPr lang="zh-CN" altLang="en-US" sz="1400" dirty="0" smtClean="0">
                <a:latin typeface="华文细黑" pitchFamily="2" charset="-122"/>
                <a:ea typeface="华文细黑" pitchFamily="2" charset="-122"/>
              </a:rPr>
              <a:t>名呈显著下降趋势。</a:t>
            </a:r>
            <a:endParaRPr lang="en-US" altLang="zh-CN" sz="1400" dirty="0" smtClean="0">
              <a:latin typeface="华文细黑" pitchFamily="2" charset="-122"/>
              <a:ea typeface="华文细黑" pitchFamily="2" charset="-122"/>
            </a:endParaRPr>
          </a:p>
          <a:p>
            <a:pPr algn="just">
              <a:lnSpc>
                <a:spcPct val="150000"/>
              </a:lnSpc>
              <a:spcAft>
                <a:spcPts val="1200"/>
              </a:spcAft>
            </a:pPr>
            <a:r>
              <a:rPr lang="zh-CN" altLang="en-US" sz="1400" b="1" dirty="0" smtClean="0">
                <a:latin typeface="华文细黑" pitchFamily="2" charset="-122"/>
                <a:ea typeface="华文细黑" pitchFamily="2" charset="-122"/>
              </a:rPr>
              <a:t>就业</a:t>
            </a:r>
            <a:r>
              <a:rPr lang="zh-CN" altLang="en-US" sz="1400" b="1" dirty="0">
                <a:latin typeface="华文细黑" pitchFamily="2" charset="-122"/>
                <a:ea typeface="华文细黑" pitchFamily="2" charset="-122"/>
              </a:rPr>
              <a:t>市场</a:t>
            </a:r>
            <a:r>
              <a:rPr lang="zh-CN" altLang="en-US" sz="1400" b="1" dirty="0" smtClean="0">
                <a:latin typeface="华文细黑" pitchFamily="2" charset="-122"/>
                <a:ea typeface="华文细黑" pitchFamily="2" charset="-122"/>
              </a:rPr>
              <a:t>健康</a:t>
            </a:r>
            <a:r>
              <a:rPr lang="zh-CN" altLang="en-US" sz="1400" b="1" dirty="0">
                <a:latin typeface="华文细黑" pitchFamily="2" charset="-122"/>
                <a:ea typeface="华文细黑" pitchFamily="2" charset="-122"/>
              </a:rPr>
              <a:t>活跃</a:t>
            </a:r>
            <a:r>
              <a:rPr lang="zh-CN" altLang="en-US" sz="1400" b="1" dirty="0" smtClean="0">
                <a:latin typeface="华文细黑" pitchFamily="2" charset="-122"/>
                <a:ea typeface="华文细黑" pitchFamily="2" charset="-122"/>
              </a:rPr>
              <a:t>，</a:t>
            </a:r>
            <a:r>
              <a:rPr lang="zh-CN" altLang="en-US" sz="1400" b="1" dirty="0">
                <a:latin typeface="华文细黑" pitchFamily="2" charset="-122"/>
                <a:ea typeface="华文细黑" pitchFamily="2" charset="-122"/>
              </a:rPr>
              <a:t>承载能力较强</a:t>
            </a:r>
            <a:r>
              <a:rPr lang="zh-CN" altLang="en-US" sz="1400" b="1" dirty="0" smtClean="0">
                <a:latin typeface="华文细黑" pitchFamily="2" charset="-122"/>
                <a:ea typeface="华文细黑" pitchFamily="2" charset="-122"/>
              </a:rPr>
              <a:t>：</a:t>
            </a:r>
            <a:r>
              <a:rPr lang="zh-CN" altLang="en-US" sz="1400" dirty="0" smtClean="0">
                <a:latin typeface="华文细黑" pitchFamily="2" charset="-122"/>
                <a:ea typeface="华文细黑" pitchFamily="2" charset="-122"/>
              </a:rPr>
              <a:t>较去年同期相比，西雅图的失业率下降了</a:t>
            </a:r>
            <a:r>
              <a:rPr lang="en-US" altLang="zh-CN" sz="1400" dirty="0" smtClean="0">
                <a:latin typeface="华文细黑" pitchFamily="2" charset="-122"/>
                <a:ea typeface="华文细黑" pitchFamily="2" charset="-122"/>
              </a:rPr>
              <a:t>10</a:t>
            </a:r>
            <a:r>
              <a:rPr lang="zh-CN" altLang="en-US" sz="1400" dirty="0" smtClean="0">
                <a:latin typeface="华文细黑" pitchFamily="2" charset="-122"/>
                <a:ea typeface="华文细黑" pitchFamily="2" charset="-122"/>
              </a:rPr>
              <a:t>个点，至</a:t>
            </a:r>
            <a:r>
              <a:rPr lang="en-US" altLang="zh-CN" sz="1400" dirty="0" smtClean="0">
                <a:latin typeface="华文细黑" pitchFamily="2" charset="-122"/>
                <a:ea typeface="华文细黑" pitchFamily="2" charset="-122"/>
              </a:rPr>
              <a:t>2.9%</a:t>
            </a:r>
            <a:r>
              <a:rPr lang="zh-CN" altLang="en-US" sz="1400" dirty="0" smtClean="0">
                <a:latin typeface="华文细黑" pitchFamily="2" charset="-122"/>
                <a:ea typeface="华文细黑" pitchFamily="2" charset="-122"/>
              </a:rPr>
              <a:t>，低于本期全</a:t>
            </a:r>
            <a:r>
              <a:rPr lang="zh-CN" altLang="en-US" sz="1400" dirty="0">
                <a:latin typeface="华文细黑" pitchFamily="2" charset="-122"/>
                <a:ea typeface="华文细黑" pitchFamily="2" charset="-122"/>
              </a:rPr>
              <a:t>美平均</a:t>
            </a:r>
            <a:r>
              <a:rPr lang="zh-CN" altLang="en-US" sz="1400" dirty="0" smtClean="0">
                <a:latin typeface="华文细黑" pitchFamily="2" charset="-122"/>
                <a:ea typeface="华文细黑" pitchFamily="2" charset="-122"/>
              </a:rPr>
              <a:t>的</a:t>
            </a:r>
            <a:r>
              <a:rPr lang="en-US" altLang="zh-CN" sz="1400" dirty="0" smtClean="0">
                <a:latin typeface="华文细黑" pitchFamily="2" charset="-122"/>
                <a:ea typeface="华文细黑" pitchFamily="2" charset="-122"/>
              </a:rPr>
              <a:t>3.3%</a:t>
            </a:r>
            <a:r>
              <a:rPr lang="zh-CN" altLang="en-US" sz="1400" dirty="0" smtClean="0">
                <a:latin typeface="华文细黑" pitchFamily="2" charset="-122"/>
                <a:ea typeface="华文细黑" pitchFamily="2" charset="-122"/>
              </a:rPr>
              <a:t>。</a:t>
            </a:r>
            <a:r>
              <a:rPr lang="zh-CN" altLang="en-US" sz="1400" dirty="0">
                <a:latin typeface="华文细黑" pitchFamily="2" charset="-122"/>
                <a:ea typeface="华文细黑" pitchFamily="2" charset="-122"/>
              </a:rPr>
              <a:t>在过去的一年</a:t>
            </a:r>
            <a:r>
              <a:rPr lang="zh-CN" altLang="en-US" sz="1400" dirty="0" smtClean="0">
                <a:latin typeface="华文细黑" pitchFamily="2" charset="-122"/>
                <a:ea typeface="华文细黑" pitchFamily="2" charset="-122"/>
              </a:rPr>
              <a:t>，共计超过</a:t>
            </a:r>
            <a:r>
              <a:rPr lang="en-US" altLang="zh-CN" sz="1400" dirty="0" smtClean="0">
                <a:latin typeface="华文细黑" pitchFamily="2" charset="-122"/>
                <a:ea typeface="华文细黑" pitchFamily="2" charset="-122"/>
              </a:rPr>
              <a:t>27,100</a:t>
            </a:r>
            <a:r>
              <a:rPr lang="zh-CN" altLang="en-US" sz="1400" dirty="0" smtClean="0">
                <a:latin typeface="华文细黑" pitchFamily="2" charset="-122"/>
                <a:ea typeface="华文细黑" pitchFamily="2" charset="-122"/>
              </a:rPr>
              <a:t>新</a:t>
            </a:r>
            <a:r>
              <a:rPr lang="zh-CN" altLang="en-US" sz="1400" dirty="0">
                <a:latin typeface="华文细黑" pitchFamily="2" charset="-122"/>
                <a:ea typeface="华文细黑" pitchFamily="2" charset="-122"/>
              </a:rPr>
              <a:t>晋人口涌入西雅图求职</a:t>
            </a:r>
            <a:r>
              <a:rPr lang="zh-CN" altLang="en-US" sz="1400" dirty="0" smtClean="0">
                <a:latin typeface="华文细黑" pitchFamily="2" charset="-122"/>
                <a:ea typeface="华文细黑" pitchFamily="2" charset="-122"/>
              </a:rPr>
              <a:t>，较上年同期水平，全年失业人员总计下降</a:t>
            </a:r>
            <a:r>
              <a:rPr lang="en-US" altLang="zh-CN" sz="1400" dirty="0" smtClean="0">
                <a:latin typeface="华文细黑" pitchFamily="2" charset="-122"/>
                <a:ea typeface="华文细黑" pitchFamily="2" charset="-122"/>
              </a:rPr>
              <a:t>2,000</a:t>
            </a:r>
            <a:r>
              <a:rPr lang="zh-CN" altLang="en-US" sz="1400" dirty="0" smtClean="0">
                <a:latin typeface="华文细黑" pitchFamily="2" charset="-122"/>
                <a:ea typeface="华文细黑" pitchFamily="2" charset="-122"/>
              </a:rPr>
              <a:t>名。</a:t>
            </a:r>
            <a:endParaRPr lang="en-US" altLang="zh-CN" sz="1400" dirty="0">
              <a:latin typeface="华文细黑" pitchFamily="2" charset="-122"/>
              <a:ea typeface="华文细黑" pitchFamily="2" charset="-122"/>
            </a:endParaRPr>
          </a:p>
          <a:p>
            <a:pPr algn="just">
              <a:lnSpc>
                <a:spcPct val="150000"/>
              </a:lnSpc>
              <a:spcAft>
                <a:spcPts val="1200"/>
              </a:spcAft>
            </a:pPr>
            <a:r>
              <a:rPr lang="zh-CN" altLang="en-US" sz="1400" b="1" dirty="0" smtClean="0">
                <a:latin typeface="华文细黑" pitchFamily="2" charset="-122"/>
                <a:ea typeface="华文细黑" pitchFamily="2" charset="-122"/>
              </a:rPr>
              <a:t>就业增长速度显著，远超全美平均水平：</a:t>
            </a:r>
            <a:r>
              <a:rPr lang="zh-CN" altLang="en-US" sz="1400" dirty="0" smtClean="0">
                <a:latin typeface="华文细黑" pitchFamily="2" charset="-122"/>
                <a:ea typeface="华文细黑" pitchFamily="2" charset="-122"/>
              </a:rPr>
              <a:t>在过去的一年中，西雅图总计新增</a:t>
            </a:r>
            <a:r>
              <a:rPr lang="en-US" altLang="zh-CN" sz="1400" dirty="0" smtClean="0">
                <a:latin typeface="华文细黑" pitchFamily="2" charset="-122"/>
                <a:ea typeface="华文细黑" pitchFamily="2" charset="-122"/>
              </a:rPr>
              <a:t>49,900</a:t>
            </a:r>
            <a:r>
              <a:rPr lang="zh-CN" altLang="en-US" sz="1400" dirty="0" smtClean="0">
                <a:latin typeface="华文细黑" pitchFamily="2" charset="-122"/>
                <a:ea typeface="华文细黑" pitchFamily="2" charset="-122"/>
              </a:rPr>
              <a:t>个工作岗位，即就业增长率为</a:t>
            </a:r>
            <a:r>
              <a:rPr lang="en-US" altLang="zh-CN" sz="1400" dirty="0" smtClean="0">
                <a:latin typeface="华文细黑" pitchFamily="2" charset="-122"/>
                <a:ea typeface="华文细黑" pitchFamily="2" charset="-122"/>
              </a:rPr>
              <a:t>2.9%</a:t>
            </a:r>
            <a:r>
              <a:rPr lang="zh-CN" altLang="en-US" sz="1400" dirty="0" smtClean="0">
                <a:latin typeface="华文细黑" pitchFamily="2" charset="-122"/>
                <a:ea typeface="华文细黑" pitchFamily="2" charset="-122"/>
              </a:rPr>
              <a:t>，此速度远超于全美平均的</a:t>
            </a:r>
            <a:r>
              <a:rPr lang="en-US" altLang="zh-CN" sz="1400" dirty="0" smtClean="0">
                <a:latin typeface="华文细黑" pitchFamily="2" charset="-122"/>
                <a:ea typeface="华文细黑" pitchFamily="2" charset="-122"/>
              </a:rPr>
              <a:t>1.8%</a:t>
            </a:r>
            <a:r>
              <a:rPr lang="zh-CN" altLang="en-US" sz="1400" dirty="0">
                <a:latin typeface="华文细黑" pitchFamily="2" charset="-122"/>
                <a:ea typeface="华文细黑" pitchFamily="2" charset="-122"/>
              </a:rPr>
              <a:t>就业</a:t>
            </a:r>
            <a:r>
              <a:rPr lang="zh-CN" altLang="en-US" sz="1400" dirty="0" smtClean="0">
                <a:latin typeface="华文细黑" pitchFamily="2" charset="-122"/>
                <a:ea typeface="华文细黑" pitchFamily="2" charset="-122"/>
              </a:rPr>
              <a:t>增长率。</a:t>
            </a:r>
            <a:endParaRPr lang="en-US" altLang="zh-CN" sz="1400" dirty="0" smtClean="0">
              <a:latin typeface="华文细黑" pitchFamily="2" charset="-122"/>
              <a:ea typeface="华文细黑" pitchFamily="2" charset="-122"/>
            </a:endParaRPr>
          </a:p>
          <a:p>
            <a:pPr algn="just">
              <a:lnSpc>
                <a:spcPct val="150000"/>
              </a:lnSpc>
              <a:spcAft>
                <a:spcPts val="1200"/>
              </a:spcAft>
            </a:pPr>
            <a:r>
              <a:rPr lang="zh-CN" altLang="en-US" sz="1400" b="1" dirty="0" smtClean="0">
                <a:latin typeface="华文细黑" pitchFamily="2" charset="-122"/>
                <a:ea typeface="华文细黑" pitchFamily="2" charset="-122"/>
              </a:rPr>
              <a:t>西雅图</a:t>
            </a:r>
            <a:r>
              <a:rPr lang="zh-CN" altLang="en-US" sz="1400" b="1" dirty="0">
                <a:latin typeface="华文细黑" pitchFamily="2" charset="-122"/>
                <a:ea typeface="华文细黑" pitchFamily="2" charset="-122"/>
              </a:rPr>
              <a:t>工资收入超过全美平均近</a:t>
            </a:r>
            <a:r>
              <a:rPr lang="en-US" altLang="zh-CN" sz="1400" b="1" dirty="0" smtClean="0">
                <a:latin typeface="华文细黑" pitchFamily="2" charset="-122"/>
                <a:ea typeface="华文细黑" pitchFamily="2" charset="-122"/>
              </a:rPr>
              <a:t>46%</a:t>
            </a:r>
            <a:r>
              <a:rPr lang="zh-CN" altLang="en-US" sz="1400" b="1" dirty="0" smtClean="0">
                <a:latin typeface="华文细黑" pitchFamily="2" charset="-122"/>
                <a:ea typeface="华文细黑" pitchFamily="2" charset="-122"/>
              </a:rPr>
              <a:t>：</a:t>
            </a:r>
            <a:r>
              <a:rPr lang="zh-CN" altLang="en-US" sz="1400" dirty="0">
                <a:latin typeface="华文细黑" pitchFamily="2" charset="-122"/>
                <a:ea typeface="华文细黑" pitchFamily="2" charset="-122"/>
              </a:rPr>
              <a:t>中、高等收入人口的高占比，决定了西雅图当地的平均工资水平较高。</a:t>
            </a:r>
            <a:r>
              <a:rPr lang="en-US" altLang="zh-CN" sz="1400" dirty="0" smtClean="0">
                <a:latin typeface="华文细黑" pitchFamily="2" charset="-122"/>
                <a:ea typeface="华文细黑" pitchFamily="2" charset="-122"/>
              </a:rPr>
              <a:t>2018</a:t>
            </a:r>
            <a:r>
              <a:rPr lang="zh-CN" altLang="en-US" sz="1400" dirty="0" smtClean="0">
                <a:latin typeface="华文细黑" pitchFamily="2" charset="-122"/>
                <a:ea typeface="华文细黑" pitchFamily="2" charset="-122"/>
              </a:rPr>
              <a:t>年第四季度</a:t>
            </a:r>
            <a:r>
              <a:rPr lang="zh-CN" altLang="en-US" sz="1400" dirty="0">
                <a:latin typeface="华文细黑" pitchFamily="2" charset="-122"/>
                <a:ea typeface="华文细黑" pitchFamily="2" charset="-122"/>
              </a:rPr>
              <a:t>，西雅图就业人口年均</a:t>
            </a:r>
            <a:r>
              <a:rPr lang="zh-CN" altLang="en-US" sz="1400" dirty="0" smtClean="0">
                <a:latin typeface="华文细黑" pitchFamily="2" charset="-122"/>
                <a:ea typeface="华文细黑" pitchFamily="2" charset="-122"/>
              </a:rPr>
              <a:t>收入</a:t>
            </a:r>
            <a:r>
              <a:rPr lang="en-US" altLang="zh-CN" sz="1400" dirty="0" smtClean="0">
                <a:latin typeface="华文细黑" pitchFamily="2" charset="-122"/>
                <a:ea typeface="华文细黑" pitchFamily="2" charset="-122"/>
              </a:rPr>
              <a:t>84,000</a:t>
            </a:r>
            <a:r>
              <a:rPr lang="zh-CN" altLang="en-US" sz="1400" dirty="0" smtClean="0">
                <a:latin typeface="华文细黑" pitchFamily="2" charset="-122"/>
                <a:ea typeface="华文细黑" pitchFamily="2" charset="-122"/>
              </a:rPr>
              <a:t>美元，较过去的</a:t>
            </a:r>
            <a:r>
              <a:rPr lang="en-US" altLang="zh-CN" sz="1400" dirty="0" smtClean="0">
                <a:latin typeface="华文细黑" pitchFamily="2" charset="-122"/>
                <a:ea typeface="华文细黑" pitchFamily="2" charset="-122"/>
              </a:rPr>
              <a:t>12</a:t>
            </a:r>
            <a:r>
              <a:rPr lang="zh-CN" altLang="en-US" sz="1400" dirty="0" smtClean="0">
                <a:latin typeface="华文细黑" pitchFamily="2" charset="-122"/>
                <a:ea typeface="华文细黑" pitchFamily="2" charset="-122"/>
              </a:rPr>
              <a:t>个月增长近</a:t>
            </a:r>
            <a:r>
              <a:rPr lang="en-US" altLang="zh-CN" sz="1400" dirty="0" smtClean="0">
                <a:latin typeface="华文细黑" pitchFamily="2" charset="-122"/>
                <a:ea typeface="华文细黑" pitchFamily="2" charset="-122"/>
              </a:rPr>
              <a:t>7%</a:t>
            </a:r>
            <a:r>
              <a:rPr lang="zh-CN" altLang="en-US" sz="1400" dirty="0" smtClean="0">
                <a:latin typeface="华文细黑" pitchFamily="2" charset="-122"/>
                <a:ea typeface="华文细黑" pitchFamily="2" charset="-122"/>
              </a:rPr>
              <a:t>；高于全</a:t>
            </a:r>
            <a:r>
              <a:rPr lang="zh-CN" altLang="en-US" sz="1400" dirty="0">
                <a:latin typeface="华文细黑" pitchFamily="2" charset="-122"/>
                <a:ea typeface="华文细黑" pitchFamily="2" charset="-122"/>
              </a:rPr>
              <a:t>美平均</a:t>
            </a:r>
            <a:r>
              <a:rPr lang="zh-CN" altLang="en-US" sz="1400" dirty="0" smtClean="0">
                <a:latin typeface="华文细黑" pitchFamily="2" charset="-122"/>
                <a:ea typeface="华文细黑" pitchFamily="2" charset="-122"/>
              </a:rPr>
              <a:t>水平约</a:t>
            </a:r>
            <a:r>
              <a:rPr lang="en-US" altLang="zh-CN" sz="1400" dirty="0" smtClean="0">
                <a:latin typeface="华文细黑" pitchFamily="2" charset="-122"/>
                <a:ea typeface="华文细黑" pitchFamily="2" charset="-122"/>
              </a:rPr>
              <a:t>26,500</a:t>
            </a:r>
            <a:r>
              <a:rPr lang="zh-CN" altLang="en-US" sz="1400" dirty="0" smtClean="0">
                <a:latin typeface="华文细黑" pitchFamily="2" charset="-122"/>
                <a:ea typeface="华文细黑" pitchFamily="2" charset="-122"/>
              </a:rPr>
              <a:t>美元，超过全美平均近为</a:t>
            </a:r>
            <a:r>
              <a:rPr lang="en-US" altLang="zh-CN" sz="1400" dirty="0" smtClean="0">
                <a:latin typeface="华文细黑" pitchFamily="2" charset="-122"/>
                <a:ea typeface="华文细黑" pitchFamily="2" charset="-122"/>
              </a:rPr>
              <a:t>46%</a:t>
            </a:r>
            <a:endParaRPr lang="en-US" altLang="zh-CN" sz="1400" dirty="0">
              <a:latin typeface="华文细黑" pitchFamily="2" charset="-122"/>
              <a:ea typeface="华文细黑" pitchFamily="2" charset="-122"/>
            </a:endParaRPr>
          </a:p>
        </p:txBody>
      </p:sp>
      <p:sp>
        <p:nvSpPr>
          <p:cNvPr id="108" name="Freeform 3"/>
          <p:cNvSpPr/>
          <p:nvPr/>
        </p:nvSpPr>
        <p:spPr>
          <a:xfrm>
            <a:off x="-3043286" y="10529926"/>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31" name="TextBox 30"/>
          <p:cNvSpPr txBox="1"/>
          <p:nvPr/>
        </p:nvSpPr>
        <p:spPr>
          <a:xfrm>
            <a:off x="285750" y="420688"/>
            <a:ext cx="2877211" cy="338554"/>
          </a:xfrm>
          <a:prstGeom prst="rect">
            <a:avLst/>
          </a:prstGeom>
          <a:noFill/>
        </p:spPr>
        <p:txBody>
          <a:bodyPr wrap="square" rtlCol="0">
            <a:spAutoFit/>
          </a:bodyPr>
          <a:lstStyle/>
          <a:p>
            <a:r>
              <a:rPr lang="zh-CN" altLang="en-US" sz="1600" b="1" dirty="0">
                <a:latin typeface="华文细黑" pitchFamily="2" charset="-122"/>
                <a:ea typeface="华文细黑" pitchFamily="2" charset="-122"/>
              </a:rPr>
              <a:t>五、项目当地市场情况</a:t>
            </a:r>
          </a:p>
        </p:txBody>
      </p:sp>
      <p:sp>
        <p:nvSpPr>
          <p:cNvPr id="2" name="矩形 1"/>
          <p:cNvSpPr/>
          <p:nvPr/>
        </p:nvSpPr>
        <p:spPr>
          <a:xfrm>
            <a:off x="285750" y="996752"/>
            <a:ext cx="3240410" cy="267411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76364" y="1022152"/>
            <a:ext cx="1877437" cy="276999"/>
          </a:xfrm>
          <a:prstGeom prst="rect">
            <a:avLst/>
          </a:prstGeom>
        </p:spPr>
        <p:txBody>
          <a:bodyPr wrap="none">
            <a:spAutoFit/>
          </a:bodyPr>
          <a:lstStyle/>
          <a:p>
            <a:r>
              <a:rPr lang="zh-CN" altLang="en-US" sz="1200" b="1" dirty="0">
                <a:latin typeface="华文细黑" pitchFamily="2" charset="-122"/>
                <a:ea typeface="华文细黑" pitchFamily="2" charset="-122"/>
              </a:rPr>
              <a:t>西雅图公寓市场供需变化</a:t>
            </a:r>
          </a:p>
        </p:txBody>
      </p:sp>
      <p:sp>
        <p:nvSpPr>
          <p:cNvPr id="19" name="矩形 18"/>
          <p:cNvSpPr/>
          <p:nvPr/>
        </p:nvSpPr>
        <p:spPr>
          <a:xfrm>
            <a:off x="285750" y="3865072"/>
            <a:ext cx="3240410" cy="267411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207197" y="3865072"/>
            <a:ext cx="1415772" cy="276999"/>
          </a:xfrm>
          <a:prstGeom prst="rect">
            <a:avLst/>
          </a:prstGeom>
        </p:spPr>
        <p:txBody>
          <a:bodyPr wrap="none">
            <a:spAutoFit/>
          </a:bodyPr>
          <a:lstStyle/>
          <a:p>
            <a:r>
              <a:rPr lang="zh-CN" altLang="en-US" sz="1200" b="1" dirty="0">
                <a:latin typeface="华文细黑" pitchFamily="2" charset="-122"/>
                <a:ea typeface="华文细黑" pitchFamily="2" charset="-122"/>
              </a:rPr>
              <a:t>西雅图失业率水平</a:t>
            </a:r>
          </a:p>
        </p:txBody>
      </p:sp>
      <p:sp>
        <p:nvSpPr>
          <p:cNvPr id="22" name="矩形 21"/>
          <p:cNvSpPr/>
          <p:nvPr/>
        </p:nvSpPr>
        <p:spPr>
          <a:xfrm>
            <a:off x="285750" y="6716984"/>
            <a:ext cx="3240410" cy="267411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79685" y="6751721"/>
            <a:ext cx="2252540" cy="276999"/>
          </a:xfrm>
          <a:prstGeom prst="rect">
            <a:avLst/>
          </a:prstGeom>
        </p:spPr>
        <p:txBody>
          <a:bodyPr wrap="none">
            <a:spAutoFit/>
          </a:bodyPr>
          <a:lstStyle/>
          <a:p>
            <a:r>
              <a:rPr lang="zh-CN" altLang="en-US" sz="1200" b="1" dirty="0">
                <a:latin typeface="华文细黑" pitchFamily="2" charset="-122"/>
                <a:ea typeface="华文细黑" pitchFamily="2" charset="-122"/>
              </a:rPr>
              <a:t>西雅图</a:t>
            </a:r>
            <a:r>
              <a:rPr lang="en-US" altLang="zh-CN" sz="1200" b="1" dirty="0">
                <a:latin typeface="华文细黑" pitchFamily="2" charset="-122"/>
                <a:ea typeface="华文细黑" pitchFamily="2" charset="-122"/>
              </a:rPr>
              <a:t>/</a:t>
            </a:r>
            <a:r>
              <a:rPr lang="zh-CN" altLang="en-US" sz="1200" b="1" dirty="0">
                <a:latin typeface="华文细黑" pitchFamily="2" charset="-122"/>
                <a:ea typeface="华文细黑" pitchFamily="2" charset="-122"/>
              </a:rPr>
              <a:t>全美就业收入水平对比</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73" y="1271770"/>
            <a:ext cx="3098381" cy="2399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8" y="4142071"/>
            <a:ext cx="3009902" cy="240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011148"/>
            <a:ext cx="3058883" cy="233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016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8" name="页脚占位符 40"/>
          <p:cNvSpPr>
            <a:spLocks noGrp="1"/>
          </p:cNvSpPr>
          <p:nvPr>
            <p:ph type="ftr" sz="quarter" idx="11"/>
          </p:nvPr>
        </p:nvSpPr>
        <p:spPr>
          <a:xfrm>
            <a:off x="2438400" y="9677400"/>
            <a:ext cx="2895600" cy="365125"/>
          </a:xfrm>
        </p:spPr>
        <p:txBody>
          <a:bodyPr/>
          <a:lstStyle/>
          <a:p>
            <a:fld id="{5EF8D87A-5F29-4747-9A2E-4A1162ABD01E}" type="slidenum">
              <a:rPr lang="en-US" smtClean="0">
                <a:latin typeface="华文细黑" pitchFamily="2" charset="-122"/>
                <a:ea typeface="华文细黑" pitchFamily="2" charset="-122"/>
              </a:rPr>
              <a:pPr/>
              <a:t>8</a:t>
            </a:fld>
            <a:endParaRPr lang="en-US" dirty="0">
              <a:latin typeface="华文细黑" pitchFamily="2" charset="-122"/>
              <a:ea typeface="华文细黑" pitchFamily="2" charset="-122"/>
            </a:endParaRPr>
          </a:p>
        </p:txBody>
      </p:sp>
      <p:sp>
        <p:nvSpPr>
          <p:cNvPr id="1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78" name="矩形 77"/>
          <p:cNvSpPr/>
          <p:nvPr/>
        </p:nvSpPr>
        <p:spPr>
          <a:xfrm>
            <a:off x="3670176" y="879639"/>
            <a:ext cx="3787924" cy="8633133"/>
          </a:xfrm>
          <a:prstGeom prst="rect">
            <a:avLst/>
          </a:prstGeom>
        </p:spPr>
        <p:txBody>
          <a:bodyPr wrap="square">
            <a:spAutoFit/>
          </a:bodyPr>
          <a:lstStyle/>
          <a:p>
            <a:pPr>
              <a:lnSpc>
                <a:spcPct val="150000"/>
              </a:lnSpc>
              <a:spcAft>
                <a:spcPts val="1200"/>
              </a:spcAft>
            </a:pPr>
            <a:r>
              <a:rPr lang="zh-CN" altLang="en-US" sz="1400" b="1" dirty="0">
                <a:latin typeface="华文细黑" pitchFamily="2" charset="-122"/>
                <a:ea typeface="华文细黑" pitchFamily="2" charset="-122"/>
              </a:rPr>
              <a:t>家庭收入水平以可观速率增长：</a:t>
            </a:r>
            <a:r>
              <a:rPr lang="en-US" altLang="zh-CN" sz="1400" dirty="0" smtClean="0">
                <a:latin typeface="华文细黑" pitchFamily="2" charset="-122"/>
                <a:ea typeface="华文细黑" pitchFamily="2" charset="-122"/>
              </a:rPr>
              <a:t>2007</a:t>
            </a:r>
            <a:r>
              <a:rPr lang="zh-CN" altLang="en-US" sz="1400" dirty="0" smtClean="0">
                <a:latin typeface="华文细黑" pitchFamily="2" charset="-122"/>
                <a:ea typeface="华文细黑" pitchFamily="2" charset="-122"/>
              </a:rPr>
              <a:t>年</a:t>
            </a:r>
            <a:r>
              <a:rPr lang="zh-CN" altLang="en-US" sz="1400" dirty="0">
                <a:latin typeface="华文细黑" pitchFamily="2" charset="-122"/>
                <a:ea typeface="华文细黑" pitchFamily="2" charset="-122"/>
              </a:rPr>
              <a:t>，西雅图的家庭收入中位数比全美平均高</a:t>
            </a:r>
            <a:r>
              <a:rPr lang="zh-CN" altLang="en-US" sz="1400" dirty="0" smtClean="0">
                <a:latin typeface="华文细黑" pitchFamily="2" charset="-122"/>
                <a:ea typeface="华文细黑" pitchFamily="2" charset="-122"/>
              </a:rPr>
              <a:t>出</a:t>
            </a:r>
            <a:r>
              <a:rPr lang="en-US" altLang="zh-CN" sz="1400" dirty="0" smtClean="0">
                <a:latin typeface="华文细黑" pitchFamily="2" charset="-122"/>
                <a:ea typeface="华文细黑" pitchFamily="2" charset="-122"/>
              </a:rPr>
              <a:t>32%</a:t>
            </a:r>
            <a:r>
              <a:rPr lang="zh-CN" altLang="en-US" sz="1400" dirty="0" smtClean="0">
                <a:latin typeface="华文细黑" pitchFamily="2" charset="-122"/>
                <a:ea typeface="华文细黑" pitchFamily="2" charset="-122"/>
              </a:rPr>
              <a:t>，而到了</a:t>
            </a:r>
            <a:r>
              <a:rPr lang="en-US" altLang="zh-CN" sz="1400" dirty="0" smtClean="0">
                <a:latin typeface="华文细黑" pitchFamily="2" charset="-122"/>
                <a:ea typeface="华文细黑" pitchFamily="2" charset="-122"/>
              </a:rPr>
              <a:t>2018</a:t>
            </a:r>
            <a:r>
              <a:rPr lang="zh-CN" altLang="en-US" sz="1400" dirty="0" smtClean="0">
                <a:latin typeface="华文细黑" pitchFamily="2" charset="-122"/>
                <a:ea typeface="华文细黑" pitchFamily="2" charset="-122"/>
              </a:rPr>
              <a:t>年，该差距</a:t>
            </a:r>
            <a:r>
              <a:rPr lang="zh-CN" altLang="en-US" sz="1400" dirty="0">
                <a:latin typeface="华文细黑" pitchFamily="2" charset="-122"/>
                <a:ea typeface="华文细黑" pitchFamily="2" charset="-122"/>
              </a:rPr>
              <a:t>已经扩大</a:t>
            </a:r>
            <a:r>
              <a:rPr lang="zh-CN" altLang="en-US" sz="1400" dirty="0" smtClean="0">
                <a:latin typeface="华文细黑" pitchFamily="2" charset="-122"/>
                <a:ea typeface="华文细黑" pitchFamily="2" charset="-122"/>
              </a:rPr>
              <a:t>至</a:t>
            </a:r>
            <a:r>
              <a:rPr lang="en-US" altLang="zh-CN" sz="1400" dirty="0" smtClean="0">
                <a:latin typeface="华文细黑" pitchFamily="2" charset="-122"/>
                <a:ea typeface="华文细黑" pitchFamily="2" charset="-122"/>
              </a:rPr>
              <a:t>46%</a:t>
            </a:r>
            <a:r>
              <a:rPr lang="zh-CN" altLang="en-US" sz="1400" dirty="0">
                <a:latin typeface="华文细黑" pitchFamily="2" charset="-122"/>
                <a:ea typeface="华文细黑" pitchFamily="2" charset="-122"/>
              </a:rPr>
              <a:t>。预计到</a:t>
            </a:r>
            <a:r>
              <a:rPr lang="en-US" altLang="zh-CN" sz="1400" dirty="0" smtClean="0">
                <a:latin typeface="华文细黑" pitchFamily="2" charset="-122"/>
                <a:ea typeface="华文细黑" pitchFamily="2" charset="-122"/>
              </a:rPr>
              <a:t>2022</a:t>
            </a:r>
            <a:r>
              <a:rPr lang="zh-CN" altLang="en-US" sz="1400" dirty="0" smtClean="0">
                <a:latin typeface="华文细黑" pitchFamily="2" charset="-122"/>
                <a:ea typeface="华文细黑" pitchFamily="2" charset="-122"/>
              </a:rPr>
              <a:t>年</a:t>
            </a:r>
            <a:r>
              <a:rPr lang="zh-CN" altLang="en-US" sz="1400" dirty="0">
                <a:latin typeface="华文细黑" pitchFamily="2" charset="-122"/>
                <a:ea typeface="华文细黑" pitchFamily="2" charset="-122"/>
              </a:rPr>
              <a:t>，西雅图的家庭收入中位数将达到</a:t>
            </a:r>
            <a:r>
              <a:rPr lang="en-US" altLang="zh-CN" sz="1400" dirty="0" smtClean="0">
                <a:latin typeface="华文细黑" pitchFamily="2" charset="-122"/>
                <a:ea typeface="华文细黑" pitchFamily="2" charset="-122"/>
              </a:rPr>
              <a:t>11</a:t>
            </a:r>
            <a:r>
              <a:rPr lang="zh-CN" altLang="en-US" sz="1400" dirty="0" smtClean="0">
                <a:latin typeface="华文细黑" pitchFamily="2" charset="-122"/>
                <a:ea typeface="华文细黑" pitchFamily="2" charset="-122"/>
              </a:rPr>
              <a:t>万</a:t>
            </a:r>
            <a:r>
              <a:rPr lang="zh-CN" altLang="en-US" sz="1400" dirty="0">
                <a:latin typeface="华文细黑" pitchFamily="2" charset="-122"/>
                <a:ea typeface="华文细黑" pitchFamily="2" charset="-122"/>
              </a:rPr>
              <a:t>美元</a:t>
            </a:r>
            <a:r>
              <a:rPr lang="zh-CN" altLang="en-US" sz="1400" dirty="0" smtClean="0">
                <a:latin typeface="华文细黑" pitchFamily="2" charset="-122"/>
                <a:ea typeface="华文细黑" pitchFamily="2" charset="-122"/>
              </a:rPr>
              <a:t>，较全美的收入水平将进一步至</a:t>
            </a:r>
            <a:r>
              <a:rPr lang="en-US" altLang="zh-CN" sz="1400" dirty="0" smtClean="0">
                <a:latin typeface="华文细黑" pitchFamily="2" charset="-122"/>
                <a:ea typeface="华文细黑" pitchFamily="2" charset="-122"/>
              </a:rPr>
              <a:t>50%</a:t>
            </a:r>
          </a:p>
          <a:p>
            <a:pPr>
              <a:lnSpc>
                <a:spcPct val="150000"/>
              </a:lnSpc>
              <a:spcAft>
                <a:spcPts val="1200"/>
              </a:spcAft>
            </a:pPr>
            <a:r>
              <a:rPr lang="zh-CN" altLang="en-US" sz="1400" b="1" dirty="0" smtClean="0">
                <a:latin typeface="华文细黑" pitchFamily="2" charset="-122"/>
                <a:ea typeface="华文细黑" pitchFamily="2" charset="-122"/>
              </a:rPr>
              <a:t>西雅图</a:t>
            </a:r>
            <a:r>
              <a:rPr lang="zh-CN" altLang="en-US" sz="1400" b="1" dirty="0">
                <a:latin typeface="华文细黑" pitchFamily="2" charset="-122"/>
                <a:ea typeface="华文细黑" pitchFamily="2" charset="-122"/>
              </a:rPr>
              <a:t>人口将超过</a:t>
            </a:r>
            <a:r>
              <a:rPr lang="en-US" altLang="zh-CN" sz="1400" b="1" dirty="0">
                <a:latin typeface="华文细黑" pitchFamily="2" charset="-122"/>
                <a:ea typeface="华文细黑" pitchFamily="2" charset="-122"/>
              </a:rPr>
              <a:t>300</a:t>
            </a:r>
            <a:r>
              <a:rPr lang="zh-CN" altLang="en-US" sz="1400" b="1" dirty="0" smtClean="0">
                <a:latin typeface="华文细黑" pitchFamily="2" charset="-122"/>
                <a:ea typeface="华文细黑" pitchFamily="2" charset="-122"/>
              </a:rPr>
              <a:t>万，但增速放缓：</a:t>
            </a:r>
            <a:r>
              <a:rPr lang="zh-CN" altLang="en-US" sz="1400" dirty="0" smtClean="0">
                <a:latin typeface="华文细黑" pitchFamily="2" charset="-122"/>
                <a:ea typeface="华文细黑" pitchFamily="2" charset="-122"/>
              </a:rPr>
              <a:t>截至</a:t>
            </a:r>
            <a:r>
              <a:rPr lang="en-US" altLang="zh-CN" sz="1400" dirty="0" smtClean="0">
                <a:latin typeface="华文细黑" pitchFamily="2" charset="-122"/>
                <a:ea typeface="华文细黑" pitchFamily="2" charset="-122"/>
              </a:rPr>
              <a:t>2018</a:t>
            </a:r>
            <a:r>
              <a:rPr lang="zh-CN" altLang="en-US" sz="1400" dirty="0" smtClean="0">
                <a:latin typeface="华文细黑" pitchFamily="2" charset="-122"/>
                <a:ea typeface="华文细黑" pitchFamily="2" charset="-122"/>
              </a:rPr>
              <a:t>年末</a:t>
            </a:r>
            <a:r>
              <a:rPr lang="zh-CN" altLang="en-US" sz="1400" dirty="0">
                <a:latin typeface="华文细黑" pitchFamily="2" charset="-122"/>
                <a:ea typeface="华文细黑" pitchFamily="2" charset="-122"/>
              </a:rPr>
              <a:t>，西雅图的人口</a:t>
            </a:r>
            <a:r>
              <a:rPr lang="zh-CN" altLang="en-US" sz="1400" dirty="0" smtClean="0">
                <a:latin typeface="华文细黑" pitchFamily="2" charset="-122"/>
                <a:ea typeface="华文细黑" pitchFamily="2" charset="-122"/>
              </a:rPr>
              <a:t>数量突破</a:t>
            </a:r>
            <a:r>
              <a:rPr lang="en-US" altLang="zh-CN" sz="1400" dirty="0">
                <a:latin typeface="华文细黑" pitchFamily="2" charset="-122"/>
                <a:ea typeface="华文细黑" pitchFamily="2" charset="-122"/>
              </a:rPr>
              <a:t>300</a:t>
            </a:r>
            <a:r>
              <a:rPr lang="zh-CN" altLang="en-US" sz="1400" dirty="0">
                <a:latin typeface="华文细黑" pitchFamily="2" charset="-122"/>
                <a:ea typeface="华文细黑" pitchFamily="2" charset="-122"/>
              </a:rPr>
              <a:t>万</a:t>
            </a:r>
            <a:r>
              <a:rPr lang="zh-CN" altLang="en-US" sz="1400" dirty="0" smtClean="0">
                <a:latin typeface="华文细黑" pitchFamily="2" charset="-122"/>
                <a:ea typeface="华文细黑" pitchFamily="2" charset="-122"/>
              </a:rPr>
              <a:t>大关。</a:t>
            </a:r>
            <a:r>
              <a:rPr lang="en-US" altLang="zh-CN" sz="1400" dirty="0" smtClean="0">
                <a:latin typeface="华文细黑" pitchFamily="2" charset="-122"/>
                <a:ea typeface="华文细黑" pitchFamily="2" charset="-122"/>
              </a:rPr>
              <a:t>2009</a:t>
            </a:r>
            <a:r>
              <a:rPr lang="zh-CN" altLang="en-US" sz="1400" dirty="0" smtClean="0">
                <a:latin typeface="华文细黑" pitchFamily="2" charset="-122"/>
                <a:ea typeface="华文细黑" pitchFamily="2" charset="-122"/>
              </a:rPr>
              <a:t>年西雅图人口增速为</a:t>
            </a:r>
            <a:r>
              <a:rPr lang="en-US" altLang="zh-CN" sz="1400" dirty="0" smtClean="0">
                <a:latin typeface="华文细黑" pitchFamily="2" charset="-122"/>
                <a:ea typeface="华文细黑" pitchFamily="2" charset="-122"/>
              </a:rPr>
              <a:t>4.9</a:t>
            </a:r>
            <a:r>
              <a:rPr lang="zh-CN" altLang="en-US" sz="1400" dirty="0" smtClean="0">
                <a:latin typeface="华文细黑" pitchFamily="2" charset="-122"/>
                <a:ea typeface="华文细黑" pitchFamily="2" charset="-122"/>
              </a:rPr>
              <a:t>万人，</a:t>
            </a:r>
            <a:r>
              <a:rPr lang="en-US" altLang="zh-CN" sz="1400" dirty="0" smtClean="0">
                <a:latin typeface="华文细黑" pitchFamily="2" charset="-122"/>
                <a:ea typeface="华文细黑" pitchFamily="2" charset="-122"/>
              </a:rPr>
              <a:t>2011-2015</a:t>
            </a:r>
            <a:r>
              <a:rPr lang="zh-CN" altLang="en-US" sz="1400" dirty="0" smtClean="0">
                <a:latin typeface="华文细黑" pitchFamily="2" charset="-122"/>
                <a:ea typeface="华文细黑" pitchFamily="2" charset="-122"/>
              </a:rPr>
              <a:t>增速为</a:t>
            </a:r>
            <a:r>
              <a:rPr lang="en-US" altLang="zh-CN" sz="1400" dirty="0" smtClean="0">
                <a:latin typeface="华文细黑" pitchFamily="2" charset="-122"/>
                <a:ea typeface="华文细黑" pitchFamily="2" charset="-122"/>
              </a:rPr>
              <a:t>4.8</a:t>
            </a:r>
            <a:r>
              <a:rPr lang="zh-CN" altLang="en-US" sz="1400" dirty="0" smtClean="0">
                <a:latin typeface="华文细黑" pitchFamily="2" charset="-122"/>
                <a:ea typeface="华文细黑" pitchFamily="2" charset="-122"/>
              </a:rPr>
              <a:t>万人，</a:t>
            </a:r>
            <a:r>
              <a:rPr lang="en-US" altLang="zh-CN" sz="1400" dirty="0" smtClean="0">
                <a:latin typeface="华文细黑" pitchFamily="2" charset="-122"/>
                <a:ea typeface="华文细黑" pitchFamily="2" charset="-122"/>
              </a:rPr>
              <a:t>2016</a:t>
            </a:r>
            <a:r>
              <a:rPr lang="zh-CN" altLang="en-US" sz="1400" dirty="0" smtClean="0">
                <a:latin typeface="华文细黑" pitchFamily="2" charset="-122"/>
                <a:ea typeface="华文细黑" pitchFamily="2" charset="-122"/>
              </a:rPr>
              <a:t>年提升至</a:t>
            </a:r>
            <a:r>
              <a:rPr lang="en-US" altLang="zh-CN" sz="1400" dirty="0" smtClean="0">
                <a:latin typeface="华文细黑" pitchFamily="2" charset="-122"/>
                <a:ea typeface="华文细黑" pitchFamily="2" charset="-122"/>
              </a:rPr>
              <a:t>5.5</a:t>
            </a:r>
            <a:r>
              <a:rPr lang="zh-CN" altLang="en-US" sz="1400" dirty="0" smtClean="0">
                <a:latin typeface="华文细黑" pitchFamily="2" charset="-122"/>
                <a:ea typeface="华文细黑" pitchFamily="2" charset="-122"/>
              </a:rPr>
              <a:t>万人，也是</a:t>
            </a:r>
            <a:r>
              <a:rPr lang="en-US" altLang="zh-CN" sz="1400" dirty="0" smtClean="0">
                <a:latin typeface="华文细黑" pitchFamily="2" charset="-122"/>
                <a:ea typeface="华文细黑" pitchFamily="2" charset="-122"/>
              </a:rPr>
              <a:t>1997</a:t>
            </a:r>
            <a:r>
              <a:rPr lang="zh-CN" altLang="en-US" sz="1400" dirty="0" smtClean="0">
                <a:latin typeface="华文细黑" pitchFamily="2" charset="-122"/>
                <a:ea typeface="华文细黑" pitchFamily="2" charset="-122"/>
              </a:rPr>
              <a:t>年以来最大的一次人口增长。预计未来西雅图的人口</a:t>
            </a:r>
            <a:r>
              <a:rPr lang="zh-CN" altLang="en-US" sz="1400" dirty="0">
                <a:latin typeface="华文细黑" pitchFamily="2" charset="-122"/>
                <a:ea typeface="华文细黑" pitchFamily="2" charset="-122"/>
              </a:rPr>
              <a:t>的年均</a:t>
            </a:r>
            <a:r>
              <a:rPr lang="zh-CN" altLang="en-US" sz="1400" dirty="0" smtClean="0">
                <a:latin typeface="华文细黑" pitchFamily="2" charset="-122"/>
                <a:ea typeface="华文细黑" pitchFamily="2" charset="-122"/>
              </a:rPr>
              <a:t>增速将维持在</a:t>
            </a:r>
            <a:r>
              <a:rPr lang="en-US" altLang="zh-CN" sz="1400" dirty="0" smtClean="0">
                <a:latin typeface="华文细黑" pitchFamily="2" charset="-122"/>
                <a:ea typeface="华文细黑" pitchFamily="2" charset="-122"/>
              </a:rPr>
              <a:t>1.4%</a:t>
            </a:r>
            <a:r>
              <a:rPr lang="zh-CN" altLang="en-US" sz="1400" dirty="0" smtClean="0">
                <a:latin typeface="华文细黑" pitchFamily="2" charset="-122"/>
                <a:ea typeface="华文细黑" pitchFamily="2" charset="-122"/>
              </a:rPr>
              <a:t>的水平。</a:t>
            </a:r>
            <a:endParaRPr lang="en-US" altLang="zh-CN" sz="1400" dirty="0">
              <a:latin typeface="华文细黑" pitchFamily="2" charset="-122"/>
              <a:ea typeface="华文细黑" pitchFamily="2" charset="-122"/>
            </a:endParaRPr>
          </a:p>
          <a:p>
            <a:pPr>
              <a:lnSpc>
                <a:spcPct val="150000"/>
              </a:lnSpc>
              <a:spcAft>
                <a:spcPts val="1200"/>
              </a:spcAft>
            </a:pPr>
            <a:r>
              <a:rPr lang="zh-CN" altLang="en-US" sz="1400" b="1" dirty="0">
                <a:latin typeface="华文细黑" pitchFamily="2" charset="-122"/>
                <a:ea typeface="华文细黑" pitchFamily="2" charset="-122"/>
              </a:rPr>
              <a:t>新增人口主要来自于境内移民：</a:t>
            </a:r>
            <a:r>
              <a:rPr lang="en-US" altLang="zh-CN" sz="1400" dirty="0" smtClean="0">
                <a:latin typeface="华文细黑" pitchFamily="2" charset="-122"/>
                <a:ea typeface="华文细黑" pitchFamily="2" charset="-122"/>
              </a:rPr>
              <a:t>2013-2017</a:t>
            </a:r>
            <a:r>
              <a:rPr lang="zh-CN" altLang="en-US" sz="1400" dirty="0" smtClean="0">
                <a:latin typeface="华文细黑" pitchFamily="2" charset="-122"/>
                <a:ea typeface="华文细黑" pitchFamily="2" charset="-122"/>
              </a:rPr>
              <a:t>年</a:t>
            </a:r>
            <a:r>
              <a:rPr lang="zh-CN" altLang="en-US" sz="1400" dirty="0">
                <a:latin typeface="华文细黑" pitchFamily="2" charset="-122"/>
                <a:ea typeface="华文细黑" pitchFamily="2" charset="-122"/>
              </a:rPr>
              <a:t>，西雅图每年的新增国际移民数量相对稳定，保持在</a:t>
            </a:r>
            <a:r>
              <a:rPr lang="en-US" altLang="zh-CN" sz="1400" dirty="0">
                <a:latin typeface="华文细黑" pitchFamily="2" charset="-122"/>
                <a:ea typeface="华文细黑" pitchFamily="2" charset="-122"/>
              </a:rPr>
              <a:t>1.7</a:t>
            </a:r>
            <a:r>
              <a:rPr lang="zh-CN" altLang="en-US" sz="1400" dirty="0">
                <a:latin typeface="华文细黑" pitchFamily="2" charset="-122"/>
                <a:ea typeface="华文细黑" pitchFamily="2" charset="-122"/>
              </a:rPr>
              <a:t>万</a:t>
            </a:r>
            <a:r>
              <a:rPr lang="en-US" altLang="zh-CN" sz="1400" dirty="0">
                <a:latin typeface="华文细黑" pitchFamily="2" charset="-122"/>
                <a:ea typeface="华文细黑" pitchFamily="2" charset="-122"/>
              </a:rPr>
              <a:t>/</a:t>
            </a:r>
            <a:r>
              <a:rPr lang="zh-CN" altLang="en-US" sz="1400" dirty="0">
                <a:latin typeface="华文细黑" pitchFamily="2" charset="-122"/>
                <a:ea typeface="华文细黑" pitchFamily="2" charset="-122"/>
              </a:rPr>
              <a:t>年的水平</a:t>
            </a:r>
            <a:r>
              <a:rPr lang="zh-CN" altLang="en-US" sz="1400" dirty="0" smtClean="0">
                <a:latin typeface="华文细黑" pitchFamily="2" charset="-122"/>
                <a:ea typeface="华文细黑" pitchFamily="2" charset="-122"/>
              </a:rPr>
              <a:t>。其中</a:t>
            </a:r>
            <a:r>
              <a:rPr lang="en-US" altLang="zh-CN" sz="1400" dirty="0" smtClean="0">
                <a:latin typeface="华文细黑" pitchFamily="2" charset="-122"/>
                <a:ea typeface="华文细黑" pitchFamily="2" charset="-122"/>
              </a:rPr>
              <a:t>15</a:t>
            </a:r>
            <a:r>
              <a:rPr lang="zh-CN" altLang="en-US" sz="1400" dirty="0" smtClean="0">
                <a:latin typeface="华文细黑" pitchFamily="2" charset="-122"/>
                <a:ea typeface="华文细黑" pitchFamily="2" charset="-122"/>
              </a:rPr>
              <a:t>年至</a:t>
            </a:r>
            <a:r>
              <a:rPr lang="en-US" altLang="zh-CN" sz="1400" dirty="0" smtClean="0">
                <a:latin typeface="华文细黑" pitchFamily="2" charset="-122"/>
                <a:ea typeface="华文细黑" pitchFamily="2" charset="-122"/>
              </a:rPr>
              <a:t>17</a:t>
            </a:r>
            <a:r>
              <a:rPr lang="zh-CN" altLang="en-US" sz="1400" dirty="0" smtClean="0">
                <a:latin typeface="华文细黑" pitchFamily="2" charset="-122"/>
                <a:ea typeface="华文细黑" pitchFamily="2" charset="-122"/>
              </a:rPr>
              <a:t>年为移民的最高峰。西雅图</a:t>
            </a:r>
            <a:r>
              <a:rPr lang="zh-CN" altLang="en-US" sz="1400" dirty="0">
                <a:latin typeface="华文细黑" pitchFamily="2" charset="-122"/>
                <a:ea typeface="华文细黑" pitchFamily="2" charset="-122"/>
              </a:rPr>
              <a:t>人口的增加主要归功于美国境内人口的迁移。由于当地就业市场的强大吸引力，以及相对合理的生活成本</a:t>
            </a:r>
            <a:r>
              <a:rPr lang="zh-CN" altLang="en-US" sz="1400" dirty="0" smtClean="0">
                <a:latin typeface="华文细黑" pitchFamily="2" charset="-122"/>
                <a:ea typeface="华文细黑" pitchFamily="2" charset="-122"/>
              </a:rPr>
              <a:t>，预计西雅图之后的人口增长将保持稳定状态。</a:t>
            </a:r>
            <a:endParaRPr lang="en-US" altLang="zh-CN" sz="1400" dirty="0">
              <a:latin typeface="华文细黑" pitchFamily="2" charset="-122"/>
              <a:ea typeface="华文细黑" pitchFamily="2" charset="-122"/>
            </a:endParaRPr>
          </a:p>
          <a:p>
            <a:pPr>
              <a:lnSpc>
                <a:spcPct val="150000"/>
              </a:lnSpc>
              <a:spcAft>
                <a:spcPts val="1200"/>
              </a:spcAft>
            </a:pPr>
            <a:r>
              <a:rPr lang="zh-CN" altLang="en-US" sz="1400" b="1" dirty="0">
                <a:latin typeface="华文细黑" pitchFamily="2" charset="-122"/>
                <a:ea typeface="华文细黑" pitchFamily="2" charset="-122"/>
              </a:rPr>
              <a:t>青年人口占据当地主要地位，且将持续增长：</a:t>
            </a:r>
            <a:r>
              <a:rPr lang="zh-CN" altLang="en-US" sz="1400" dirty="0">
                <a:latin typeface="华文细黑" pitchFamily="2" charset="-122"/>
                <a:ea typeface="华文细黑" pitchFamily="2" charset="-122"/>
              </a:rPr>
              <a:t>西雅图已经逐步发展为全美“最年轻的城市”。在年龄超过</a:t>
            </a:r>
            <a:r>
              <a:rPr lang="en-US" altLang="zh-CN" sz="1400" dirty="0">
                <a:latin typeface="华文细黑" pitchFamily="2" charset="-122"/>
                <a:ea typeface="华文细黑" pitchFamily="2" charset="-122"/>
              </a:rPr>
              <a:t>20</a:t>
            </a:r>
            <a:r>
              <a:rPr lang="zh-CN" altLang="en-US" sz="1400" dirty="0">
                <a:latin typeface="华文细黑" pitchFamily="2" charset="-122"/>
                <a:ea typeface="华文细黑" pitchFamily="2" charset="-122"/>
              </a:rPr>
              <a:t>岁的居民中</a:t>
            </a:r>
            <a:r>
              <a:rPr lang="zh-CN" altLang="en-US" sz="1400" dirty="0" smtClean="0">
                <a:latin typeface="华文细黑" pitchFamily="2" charset="-122"/>
                <a:ea typeface="华文细黑" pitchFamily="2" charset="-122"/>
              </a:rPr>
              <a:t>，年龄分布最多的人群为</a:t>
            </a:r>
            <a:r>
              <a:rPr lang="en-US" altLang="zh-CN" sz="1400" dirty="0" smtClean="0">
                <a:latin typeface="华文细黑" pitchFamily="2" charset="-122"/>
                <a:ea typeface="华文细黑" pitchFamily="2" charset="-122"/>
              </a:rPr>
              <a:t>20-34</a:t>
            </a:r>
            <a:r>
              <a:rPr lang="zh-CN" altLang="en-US" sz="1400" dirty="0" smtClean="0">
                <a:latin typeface="华文细黑" pitchFamily="2" charset="-122"/>
                <a:ea typeface="华文细黑" pitchFamily="2" charset="-122"/>
              </a:rPr>
              <a:t>岁居民。</a:t>
            </a:r>
            <a:r>
              <a:rPr lang="en-US" altLang="zh-CN" sz="1400" dirty="0" smtClean="0">
                <a:latin typeface="华文细黑" pitchFamily="2" charset="-122"/>
                <a:ea typeface="华文细黑" pitchFamily="2" charset="-122"/>
              </a:rPr>
              <a:t>35-54</a:t>
            </a:r>
            <a:r>
              <a:rPr lang="zh-CN" altLang="en-US" sz="1400" dirty="0" smtClean="0">
                <a:latin typeface="华文细黑" pitchFamily="2" charset="-122"/>
                <a:ea typeface="华文细黑" pitchFamily="2" charset="-122"/>
              </a:rPr>
              <a:t>岁年龄分口占比</a:t>
            </a:r>
            <a:r>
              <a:rPr lang="en-US" altLang="zh-CN" sz="1400" dirty="0" smtClean="0">
                <a:latin typeface="华文细黑" pitchFamily="2" charset="-122"/>
                <a:ea typeface="华文细黑" pitchFamily="2" charset="-122"/>
              </a:rPr>
              <a:t>37%</a:t>
            </a:r>
            <a:r>
              <a:rPr lang="zh-CN" altLang="en-US" sz="1400" dirty="0" smtClean="0">
                <a:latin typeface="华文细黑" pitchFamily="2" charset="-122"/>
                <a:ea typeface="华文细黑" pitchFamily="2" charset="-122"/>
              </a:rPr>
              <a:t>高于全民平均的</a:t>
            </a:r>
            <a:r>
              <a:rPr lang="en-US" altLang="zh-CN" sz="1400" dirty="0" smtClean="0">
                <a:latin typeface="华文细黑" pitchFamily="2" charset="-122"/>
                <a:ea typeface="华文细黑" pitchFamily="2" charset="-122"/>
              </a:rPr>
              <a:t>34%</a:t>
            </a:r>
            <a:r>
              <a:rPr lang="zh-CN" altLang="en-US" sz="1400" dirty="0" smtClean="0">
                <a:latin typeface="华文细黑" pitchFamily="2" charset="-122"/>
                <a:ea typeface="华文细黑" pitchFamily="2" charset="-122"/>
              </a:rPr>
              <a:t>。而</a:t>
            </a:r>
            <a:r>
              <a:rPr lang="en-US" altLang="zh-CN" sz="1400" dirty="0">
                <a:latin typeface="华文细黑" pitchFamily="2" charset="-122"/>
                <a:ea typeface="华文细黑" pitchFamily="2" charset="-122"/>
              </a:rPr>
              <a:t>55</a:t>
            </a:r>
            <a:r>
              <a:rPr lang="zh-CN" altLang="en-US" sz="1400" dirty="0">
                <a:latin typeface="华文细黑" pitchFamily="2" charset="-122"/>
                <a:ea typeface="华文细黑" pitchFamily="2" charset="-122"/>
              </a:rPr>
              <a:t>岁以上的人口仅占比</a:t>
            </a:r>
            <a:r>
              <a:rPr lang="en-US" altLang="zh-CN" sz="1400" dirty="0">
                <a:latin typeface="华文细黑" pitchFamily="2" charset="-122"/>
                <a:ea typeface="华文细黑" pitchFamily="2" charset="-122"/>
              </a:rPr>
              <a:t>33%</a:t>
            </a:r>
            <a:r>
              <a:rPr lang="zh-CN" altLang="en-US" sz="1400" dirty="0">
                <a:latin typeface="华文细黑" pitchFamily="2" charset="-122"/>
                <a:ea typeface="华文细黑" pitchFamily="2" charset="-122"/>
              </a:rPr>
              <a:t>，明显低于全美平均的</a:t>
            </a:r>
            <a:r>
              <a:rPr lang="en-US" altLang="zh-CN" sz="1400" dirty="0" smtClean="0">
                <a:latin typeface="华文细黑" pitchFamily="2" charset="-122"/>
                <a:ea typeface="华文细黑" pitchFamily="2" charset="-122"/>
              </a:rPr>
              <a:t>38%</a:t>
            </a:r>
            <a:endParaRPr lang="en-US" altLang="zh-CN" sz="1400" dirty="0">
              <a:latin typeface="华文细黑" pitchFamily="2" charset="-122"/>
              <a:ea typeface="华文细黑" pitchFamily="2" charset="-122"/>
            </a:endParaRPr>
          </a:p>
        </p:txBody>
      </p:sp>
      <p:sp>
        <p:nvSpPr>
          <p:cNvPr id="108" name="Freeform 3"/>
          <p:cNvSpPr/>
          <p:nvPr/>
        </p:nvSpPr>
        <p:spPr>
          <a:xfrm>
            <a:off x="-3043286" y="10529926"/>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31" name="TextBox 30"/>
          <p:cNvSpPr txBox="1"/>
          <p:nvPr/>
        </p:nvSpPr>
        <p:spPr>
          <a:xfrm>
            <a:off x="285750" y="420688"/>
            <a:ext cx="2877211" cy="338554"/>
          </a:xfrm>
          <a:prstGeom prst="rect">
            <a:avLst/>
          </a:prstGeom>
          <a:noFill/>
        </p:spPr>
        <p:txBody>
          <a:bodyPr wrap="square" rtlCol="0">
            <a:spAutoFit/>
          </a:bodyPr>
          <a:lstStyle/>
          <a:p>
            <a:r>
              <a:rPr lang="zh-CN" altLang="en-US" sz="1600" b="1" dirty="0">
                <a:latin typeface="华文细黑" pitchFamily="2" charset="-122"/>
                <a:ea typeface="华文细黑" pitchFamily="2" charset="-122"/>
              </a:rPr>
              <a:t>五、项目当地市场情况</a:t>
            </a:r>
          </a:p>
        </p:txBody>
      </p:sp>
      <p:sp>
        <p:nvSpPr>
          <p:cNvPr id="2" name="矩形 1"/>
          <p:cNvSpPr/>
          <p:nvPr/>
        </p:nvSpPr>
        <p:spPr>
          <a:xfrm>
            <a:off x="285750" y="996752"/>
            <a:ext cx="3240410" cy="267411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50847" y="1022152"/>
            <a:ext cx="2406428" cy="276999"/>
          </a:xfrm>
          <a:prstGeom prst="rect">
            <a:avLst/>
          </a:prstGeom>
        </p:spPr>
        <p:txBody>
          <a:bodyPr wrap="none">
            <a:spAutoFit/>
          </a:bodyPr>
          <a:lstStyle/>
          <a:p>
            <a:r>
              <a:rPr lang="zh-CN" altLang="en-US" sz="1200" b="1" dirty="0">
                <a:latin typeface="华文细黑" pitchFamily="2" charset="-122"/>
                <a:ea typeface="华文细黑" pitchFamily="2" charset="-122"/>
              </a:rPr>
              <a:t>西雅图</a:t>
            </a:r>
            <a:r>
              <a:rPr lang="en-US" altLang="zh-CN" sz="1200" b="1" dirty="0">
                <a:latin typeface="华文细黑" pitchFamily="2" charset="-122"/>
                <a:ea typeface="华文细黑" pitchFamily="2" charset="-122"/>
              </a:rPr>
              <a:t>/</a:t>
            </a:r>
            <a:r>
              <a:rPr lang="zh-CN" altLang="en-US" sz="1200" b="1" dirty="0">
                <a:latin typeface="华文细黑" pitchFamily="2" charset="-122"/>
                <a:ea typeface="华文细黑" pitchFamily="2" charset="-122"/>
              </a:rPr>
              <a:t>全美家庭收入中位数对比</a:t>
            </a:r>
          </a:p>
        </p:txBody>
      </p:sp>
      <p:sp>
        <p:nvSpPr>
          <p:cNvPr id="19" name="矩形 18"/>
          <p:cNvSpPr/>
          <p:nvPr/>
        </p:nvSpPr>
        <p:spPr>
          <a:xfrm>
            <a:off x="285750" y="3865072"/>
            <a:ext cx="3240410" cy="267411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207197" y="3865072"/>
            <a:ext cx="1569660" cy="276999"/>
          </a:xfrm>
          <a:prstGeom prst="rect">
            <a:avLst/>
          </a:prstGeom>
        </p:spPr>
        <p:txBody>
          <a:bodyPr wrap="none">
            <a:spAutoFit/>
          </a:bodyPr>
          <a:lstStyle/>
          <a:p>
            <a:r>
              <a:rPr lang="zh-CN" altLang="en-US" sz="1200" b="1" dirty="0">
                <a:latin typeface="华文细黑" pitchFamily="2" charset="-122"/>
                <a:ea typeface="华文细黑" pitchFamily="2" charset="-122"/>
              </a:rPr>
              <a:t>西雅图新增人口来源</a:t>
            </a:r>
          </a:p>
        </p:txBody>
      </p:sp>
      <p:sp>
        <p:nvSpPr>
          <p:cNvPr id="22" name="矩形 21"/>
          <p:cNvSpPr/>
          <p:nvPr/>
        </p:nvSpPr>
        <p:spPr>
          <a:xfrm>
            <a:off x="285750" y="6716984"/>
            <a:ext cx="3240410" cy="267411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65757" y="6744641"/>
            <a:ext cx="2252540" cy="276999"/>
          </a:xfrm>
          <a:prstGeom prst="rect">
            <a:avLst/>
          </a:prstGeom>
        </p:spPr>
        <p:txBody>
          <a:bodyPr wrap="none">
            <a:spAutoFit/>
          </a:bodyPr>
          <a:lstStyle/>
          <a:p>
            <a:r>
              <a:rPr lang="zh-CN" altLang="en-US" sz="1200" b="1" dirty="0">
                <a:latin typeface="华文细黑" pitchFamily="2" charset="-122"/>
                <a:ea typeface="华文细黑" pitchFamily="2" charset="-122"/>
              </a:rPr>
              <a:t>西雅图</a:t>
            </a:r>
            <a:r>
              <a:rPr lang="en-US" altLang="zh-CN" sz="1200" b="1" dirty="0">
                <a:latin typeface="华文细黑" pitchFamily="2" charset="-122"/>
                <a:ea typeface="华文细黑" pitchFamily="2" charset="-122"/>
              </a:rPr>
              <a:t>/</a:t>
            </a:r>
            <a:r>
              <a:rPr lang="zh-CN" altLang="en-US" sz="1200" b="1" dirty="0">
                <a:latin typeface="华文细黑" pitchFamily="2" charset="-122"/>
                <a:ea typeface="华文细黑" pitchFamily="2" charset="-122"/>
              </a:rPr>
              <a:t>全美各年龄段人口占比</a:t>
            </a:r>
          </a:p>
        </p:txBody>
      </p:sp>
      <p:sp>
        <p:nvSpPr>
          <p:cNvPr id="20" name="TextBox 19"/>
          <p:cNvSpPr txBox="1"/>
          <p:nvPr/>
        </p:nvSpPr>
        <p:spPr>
          <a:xfrm>
            <a:off x="5542384" y="9349680"/>
            <a:ext cx="4114800" cy="253916"/>
          </a:xfrm>
          <a:prstGeom prst="rect">
            <a:avLst/>
          </a:prstGeom>
          <a:noFill/>
        </p:spPr>
        <p:txBody>
          <a:bodyPr wrap="square" rtlCol="0">
            <a:spAutoFit/>
          </a:bodyPr>
          <a:lstStyle/>
          <a:p>
            <a:r>
              <a:rPr lang="zh-CN" altLang="en-US" sz="1000" dirty="0">
                <a:solidFill>
                  <a:prstClr val="black"/>
                </a:solidFill>
                <a:latin typeface="华文细黑" pitchFamily="2" charset="-122"/>
                <a:ea typeface="华文细黑" pitchFamily="2" charset="-122"/>
              </a:rPr>
              <a:t>数据来源：</a:t>
            </a:r>
            <a:r>
              <a:rPr lang="en-US" altLang="zh-CN" sz="1000" dirty="0">
                <a:solidFill>
                  <a:prstClr val="black"/>
                </a:solidFill>
                <a:latin typeface="华文细黑" pitchFamily="2" charset="-122"/>
                <a:ea typeface="华文细黑" pitchFamily="2" charset="-122"/>
              </a:rPr>
              <a:t>Witten Advisors</a:t>
            </a:r>
            <a:endParaRPr lang="zh-CN" altLang="en-US" sz="1000" dirty="0">
              <a:solidFill>
                <a:prstClr val="black"/>
              </a:solidFill>
              <a:latin typeface="华文细黑" pitchFamily="2" charset="-122"/>
              <a:ea typeface="华文细黑" pitchFamily="2" charset="-122"/>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024777"/>
            <a:ext cx="3007613" cy="234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 y="1299150"/>
            <a:ext cx="3107527" cy="228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550" y="4114974"/>
            <a:ext cx="3074890" cy="236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527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286200" y="965835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18" name="页脚占位符 40"/>
          <p:cNvSpPr>
            <a:spLocks noGrp="1"/>
          </p:cNvSpPr>
          <p:nvPr>
            <p:ph type="ftr" sz="quarter" idx="11"/>
          </p:nvPr>
        </p:nvSpPr>
        <p:spPr>
          <a:xfrm>
            <a:off x="2438400" y="9677400"/>
            <a:ext cx="2895600" cy="365125"/>
          </a:xfrm>
        </p:spPr>
        <p:txBody>
          <a:bodyPr/>
          <a:lstStyle/>
          <a:p>
            <a:fld id="{5EF8D87A-5F29-4747-9A2E-4A1162ABD01E}" type="slidenum">
              <a:rPr lang="en-US" smtClean="0">
                <a:latin typeface="华文细黑" pitchFamily="2" charset="-122"/>
                <a:ea typeface="华文细黑" pitchFamily="2" charset="-122"/>
              </a:rPr>
              <a:pPr/>
              <a:t>9</a:t>
            </a:fld>
            <a:endParaRPr lang="en-US" dirty="0">
              <a:latin typeface="华文细黑" pitchFamily="2" charset="-122"/>
              <a:ea typeface="华文细黑" pitchFamily="2" charset="-122"/>
            </a:endParaRPr>
          </a:p>
        </p:txBody>
      </p:sp>
      <p:sp>
        <p:nvSpPr>
          <p:cNvPr id="17" name="Freeform 3"/>
          <p:cNvSpPr/>
          <p:nvPr/>
        </p:nvSpPr>
        <p:spPr>
          <a:xfrm>
            <a:off x="286200" y="252740"/>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78" name="矩形 77"/>
          <p:cNvSpPr/>
          <p:nvPr/>
        </p:nvSpPr>
        <p:spPr>
          <a:xfrm>
            <a:off x="285750" y="886644"/>
            <a:ext cx="7128842" cy="1061829"/>
          </a:xfrm>
          <a:prstGeom prst="rect">
            <a:avLst/>
          </a:prstGeom>
        </p:spPr>
        <p:txBody>
          <a:bodyPr wrap="square">
            <a:spAutoFit/>
          </a:bodyPr>
          <a:lstStyle/>
          <a:p>
            <a:pPr marL="285750" indent="-285750">
              <a:lnSpc>
                <a:spcPct val="150000"/>
              </a:lnSpc>
              <a:spcAft>
                <a:spcPts val="1200"/>
              </a:spcAft>
              <a:buFont typeface="Arial" pitchFamily="34" charset="0"/>
              <a:buChar char="•"/>
            </a:pPr>
            <a:r>
              <a:rPr lang="zh-CN" altLang="en-US" sz="1400" dirty="0" smtClean="0">
                <a:latin typeface="华文细黑" pitchFamily="2" charset="-122"/>
                <a:ea typeface="华文细黑" pitchFamily="2" charset="-122"/>
              </a:rPr>
              <a:t>入住率方面</a:t>
            </a:r>
            <a:r>
              <a:rPr lang="zh-CN" altLang="en-US" sz="1400" dirty="0">
                <a:latin typeface="华文细黑" pitchFamily="2" charset="-122"/>
                <a:ea typeface="华文细黑" pitchFamily="2" charset="-122"/>
              </a:rPr>
              <a:t>：鉴于目前新增供给增加，需求量同比上升，将</a:t>
            </a:r>
            <a:r>
              <a:rPr lang="en-US" altLang="zh-CN" sz="1400" dirty="0">
                <a:latin typeface="华文细黑" pitchFamily="2" charset="-122"/>
                <a:ea typeface="华文细黑" pitchFamily="2" charset="-122"/>
              </a:rPr>
              <a:t>2019</a:t>
            </a:r>
            <a:r>
              <a:rPr lang="zh-CN" altLang="en-US" sz="1400" dirty="0">
                <a:latin typeface="华文细黑" pitchFamily="2" charset="-122"/>
                <a:ea typeface="华文细黑" pitchFamily="2" charset="-122"/>
              </a:rPr>
              <a:t>年全年平均入住率预期为调整为</a:t>
            </a:r>
            <a:r>
              <a:rPr lang="en-US" altLang="zh-CN" sz="1400" dirty="0" smtClean="0">
                <a:latin typeface="华文细黑" pitchFamily="2" charset="-122"/>
                <a:ea typeface="华文细黑" pitchFamily="2" charset="-122"/>
              </a:rPr>
              <a:t>96%</a:t>
            </a:r>
            <a:r>
              <a:rPr lang="zh-CN" altLang="en-US" sz="1400" dirty="0" smtClean="0">
                <a:latin typeface="华文细黑" pitchFamily="2" charset="-122"/>
                <a:ea typeface="华文细黑" pitchFamily="2" charset="-122"/>
              </a:rPr>
              <a:t>，</a:t>
            </a:r>
            <a:r>
              <a:rPr lang="en-US" altLang="zh-CN" sz="1400" dirty="0" smtClean="0">
                <a:latin typeface="华文细黑" pitchFamily="2" charset="-122"/>
                <a:ea typeface="华文细黑" pitchFamily="2" charset="-122"/>
              </a:rPr>
              <a:t>2020</a:t>
            </a:r>
            <a:r>
              <a:rPr lang="zh-CN" altLang="en-US" sz="1400" dirty="0" smtClean="0">
                <a:latin typeface="华文细黑" pitchFamily="2" charset="-122"/>
                <a:ea typeface="华文细黑" pitchFamily="2" charset="-122"/>
              </a:rPr>
              <a:t>年</a:t>
            </a:r>
            <a:r>
              <a:rPr lang="zh-CN" altLang="en-US" sz="1400" dirty="0">
                <a:latin typeface="华文细黑" pitchFamily="2" charset="-122"/>
                <a:ea typeface="华文细黑" pitchFamily="2" charset="-122"/>
              </a:rPr>
              <a:t>为</a:t>
            </a:r>
            <a:r>
              <a:rPr lang="en-US" altLang="zh-CN" sz="1400" dirty="0" smtClean="0">
                <a:latin typeface="华文细黑" pitchFamily="2" charset="-122"/>
                <a:ea typeface="华文细黑" pitchFamily="2" charset="-122"/>
              </a:rPr>
              <a:t>95.9%</a:t>
            </a:r>
            <a:r>
              <a:rPr lang="zh-CN" altLang="en-US" sz="1400" dirty="0" smtClean="0">
                <a:latin typeface="华文细黑" pitchFamily="2" charset="-122"/>
                <a:ea typeface="华文细黑" pitchFamily="2" charset="-122"/>
              </a:rPr>
              <a:t>，</a:t>
            </a:r>
            <a:r>
              <a:rPr lang="en-US" altLang="zh-CN" sz="1400" dirty="0" smtClean="0">
                <a:latin typeface="华文细黑" pitchFamily="2" charset="-122"/>
                <a:ea typeface="华文细黑" pitchFamily="2" charset="-122"/>
              </a:rPr>
              <a:t>2021</a:t>
            </a:r>
            <a:r>
              <a:rPr lang="zh-CN" altLang="en-US" sz="1400" dirty="0" smtClean="0">
                <a:latin typeface="华文细黑" pitchFamily="2" charset="-122"/>
                <a:ea typeface="华文细黑" pitchFamily="2" charset="-122"/>
              </a:rPr>
              <a:t>年至</a:t>
            </a:r>
            <a:r>
              <a:rPr lang="en-US" altLang="zh-CN" sz="1400" dirty="0" smtClean="0">
                <a:latin typeface="华文细黑" pitchFamily="2" charset="-122"/>
                <a:ea typeface="华文细黑" pitchFamily="2" charset="-122"/>
              </a:rPr>
              <a:t>95.6%</a:t>
            </a:r>
            <a:r>
              <a:rPr lang="zh-CN" altLang="en-US" sz="1400" dirty="0" smtClean="0">
                <a:latin typeface="华文细黑" pitchFamily="2" charset="-122"/>
                <a:ea typeface="华文细黑" pitchFamily="2" charset="-122"/>
              </a:rPr>
              <a:t>，即之后的三年整体维持在</a:t>
            </a:r>
            <a:r>
              <a:rPr lang="en-US" altLang="zh-CN" sz="1400" dirty="0" smtClean="0">
                <a:latin typeface="华文细黑" pitchFamily="2" charset="-122"/>
                <a:ea typeface="华文细黑" pitchFamily="2" charset="-122"/>
              </a:rPr>
              <a:t>95%</a:t>
            </a:r>
            <a:r>
              <a:rPr lang="zh-CN" altLang="en-US" sz="1400" dirty="0" smtClean="0">
                <a:latin typeface="华文细黑" pitchFamily="2" charset="-122"/>
                <a:ea typeface="华文细黑" pitchFamily="2" charset="-122"/>
              </a:rPr>
              <a:t>或以上的入住率水平，表现仍较为强进。</a:t>
            </a:r>
            <a:endParaRPr lang="en-US" altLang="zh-CN" sz="1400" dirty="0" smtClean="0">
              <a:latin typeface="华文细黑" pitchFamily="2" charset="-122"/>
              <a:ea typeface="华文细黑" pitchFamily="2" charset="-122"/>
            </a:endParaRPr>
          </a:p>
        </p:txBody>
      </p:sp>
      <p:sp>
        <p:nvSpPr>
          <p:cNvPr id="108" name="Freeform 3"/>
          <p:cNvSpPr/>
          <p:nvPr/>
        </p:nvSpPr>
        <p:spPr>
          <a:xfrm>
            <a:off x="-3043286" y="10529926"/>
            <a:ext cx="7200000" cy="0"/>
          </a:xfrm>
          <a:custGeom>
            <a:avLst/>
            <a:gdLst>
              <a:gd name="connsiteX0" fmla="*/ 6350 w 6870382"/>
              <a:gd name="connsiteY0" fmla="*/ 6350 h 19050"/>
              <a:gd name="connsiteX1" fmla="*/ 6864032 w 6870382"/>
              <a:gd name="connsiteY1" fmla="*/ 6350 h 19050"/>
            </a:gdLst>
            <a:ahLst/>
            <a:cxnLst>
              <a:cxn ang="0">
                <a:pos x="connsiteX0" y="connsiteY0"/>
              </a:cxn>
              <a:cxn ang="1">
                <a:pos x="connsiteX1" y="connsiteY1"/>
              </a:cxn>
            </a:cxnLst>
            <a:rect l="l" t="t" r="r" b="b"/>
            <a:pathLst>
              <a:path w="6870382" h="19050">
                <a:moveTo>
                  <a:pt x="6350" y="6350"/>
                </a:moveTo>
                <a:lnTo>
                  <a:pt x="6864032" y="6350"/>
                </a:lnTo>
              </a:path>
            </a:pathLst>
          </a:custGeom>
          <a:ln w="12700">
            <a:solidFill>
              <a:srgbClr val="939598">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华文细黑" pitchFamily="2" charset="-122"/>
              <a:ea typeface="华文细黑" pitchFamily="2" charset="-122"/>
            </a:endParaRPr>
          </a:p>
        </p:txBody>
      </p:sp>
      <p:sp>
        <p:nvSpPr>
          <p:cNvPr id="31" name="TextBox 30"/>
          <p:cNvSpPr txBox="1"/>
          <p:nvPr/>
        </p:nvSpPr>
        <p:spPr>
          <a:xfrm>
            <a:off x="285749" y="414338"/>
            <a:ext cx="2877211" cy="338554"/>
          </a:xfrm>
          <a:prstGeom prst="rect">
            <a:avLst/>
          </a:prstGeom>
          <a:noFill/>
        </p:spPr>
        <p:txBody>
          <a:bodyPr wrap="square" rtlCol="0">
            <a:spAutoFit/>
          </a:bodyPr>
          <a:lstStyle/>
          <a:p>
            <a:r>
              <a:rPr lang="zh-CN" altLang="en-US" sz="1600" b="1" dirty="0">
                <a:latin typeface="华文细黑" pitchFamily="2" charset="-122"/>
                <a:ea typeface="华文细黑" pitchFamily="2" charset="-122"/>
              </a:rPr>
              <a:t>五、项目当地市场情况</a:t>
            </a:r>
          </a:p>
        </p:txBody>
      </p:sp>
      <p:sp>
        <p:nvSpPr>
          <p:cNvPr id="25" name="TextBox 24"/>
          <p:cNvSpPr txBox="1"/>
          <p:nvPr/>
        </p:nvSpPr>
        <p:spPr>
          <a:xfrm>
            <a:off x="5542384" y="9349680"/>
            <a:ext cx="4114800" cy="253916"/>
          </a:xfrm>
          <a:prstGeom prst="rect">
            <a:avLst/>
          </a:prstGeom>
          <a:noFill/>
        </p:spPr>
        <p:txBody>
          <a:bodyPr wrap="square" rtlCol="0">
            <a:spAutoFit/>
          </a:bodyPr>
          <a:lstStyle/>
          <a:p>
            <a:r>
              <a:rPr lang="zh-CN" altLang="en-US" sz="1000" dirty="0">
                <a:solidFill>
                  <a:prstClr val="black"/>
                </a:solidFill>
                <a:latin typeface="华文细黑" pitchFamily="2" charset="-122"/>
                <a:ea typeface="华文细黑" pitchFamily="2" charset="-122"/>
              </a:rPr>
              <a:t>数据来源：</a:t>
            </a:r>
            <a:r>
              <a:rPr lang="en-US" altLang="zh-CN" sz="1000" dirty="0">
                <a:solidFill>
                  <a:prstClr val="black"/>
                </a:solidFill>
                <a:latin typeface="华文细黑" pitchFamily="2" charset="-122"/>
                <a:ea typeface="华文细黑" pitchFamily="2" charset="-122"/>
              </a:rPr>
              <a:t>Witten Advisors</a:t>
            </a:r>
            <a:endParaRPr lang="zh-CN" altLang="en-US" sz="1000" dirty="0">
              <a:solidFill>
                <a:prstClr val="black"/>
              </a:solidFill>
              <a:latin typeface="华文细黑" pitchFamily="2" charset="-122"/>
              <a:ea typeface="华文细黑" pitchFamily="2" charset="-122"/>
            </a:endParaRPr>
          </a:p>
        </p:txBody>
      </p:sp>
      <p:grpSp>
        <p:nvGrpSpPr>
          <p:cNvPr id="7" name="组合 6"/>
          <p:cNvGrpSpPr/>
          <p:nvPr/>
        </p:nvGrpSpPr>
        <p:grpSpPr>
          <a:xfrm>
            <a:off x="418705" y="2322594"/>
            <a:ext cx="6713862" cy="3273122"/>
            <a:chOff x="556714" y="2786792"/>
            <a:chExt cx="6713862" cy="3273122"/>
          </a:xfrm>
        </p:grpSpPr>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419" y="3099714"/>
              <a:ext cx="1646351" cy="292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矩形 22"/>
            <p:cNvSpPr/>
            <p:nvPr/>
          </p:nvSpPr>
          <p:spPr>
            <a:xfrm>
              <a:off x="556714" y="2786792"/>
              <a:ext cx="6713862" cy="32731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086000" y="2837287"/>
              <a:ext cx="3960440" cy="276999"/>
            </a:xfrm>
            <a:prstGeom prst="rect">
              <a:avLst/>
            </a:prstGeom>
          </p:spPr>
          <p:txBody>
            <a:bodyPr wrap="square">
              <a:spAutoFit/>
            </a:bodyPr>
            <a:lstStyle/>
            <a:p>
              <a:r>
                <a:rPr lang="en-US" altLang="zh-CN" sz="1200" b="1" dirty="0" smtClean="0">
                  <a:latin typeface="华文细黑" pitchFamily="2" charset="-122"/>
                  <a:ea typeface="华文细黑" pitchFamily="2" charset="-122"/>
                </a:rPr>
                <a:t>2018-2021</a:t>
              </a:r>
              <a:r>
                <a:rPr lang="zh-CN" altLang="en-US" sz="1200" b="1" dirty="0" smtClean="0">
                  <a:latin typeface="华文细黑" pitchFamily="2" charset="-122"/>
                  <a:ea typeface="华文细黑" pitchFamily="2" charset="-122"/>
                </a:rPr>
                <a:t>年</a:t>
              </a:r>
              <a:r>
                <a:rPr lang="zh-CN" altLang="en-US" sz="1200" b="1" dirty="0">
                  <a:latin typeface="华文细黑" pitchFamily="2" charset="-122"/>
                  <a:ea typeface="华文细黑" pitchFamily="2" charset="-122"/>
                </a:rPr>
                <a:t>西雅图公寓市场出租率、租金变化水平</a:t>
              </a: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861" y="2743200"/>
            <a:ext cx="4869539" cy="281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233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10720</TotalTime>
  <Words>3058</Words>
  <Application>Microsoft Office PowerPoint</Application>
  <PresentationFormat>自定义</PresentationFormat>
  <Paragraphs>578</Paragraphs>
  <Slides>15</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华文楷体</vt:lpstr>
      <vt:lpstr>华文细黑</vt:lpstr>
      <vt:lpstr>宋体</vt:lpstr>
      <vt:lpstr>Arial</vt:lpstr>
      <vt:lpstr>Calibri</vt:lpstr>
      <vt:lpstr>Garamond</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王宇</cp:lastModifiedBy>
  <cp:revision>1161</cp:revision>
  <cp:lastPrinted>2019-01-18T02:13:21Z</cp:lastPrinted>
  <dcterms:created xsi:type="dcterms:W3CDTF">2006-08-16T00:00:00Z</dcterms:created>
  <dcterms:modified xsi:type="dcterms:W3CDTF">2019-07-12T03:04:01Z</dcterms:modified>
</cp:coreProperties>
</file>